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sldIdLst>
    <p:sldId id="256" r:id="rId2"/>
    <p:sldId id="257" r:id="rId3"/>
    <p:sldId id="258" r:id="rId4"/>
    <p:sldId id="267" r:id="rId5"/>
    <p:sldId id="260" r:id="rId6"/>
    <p:sldId id="263" r:id="rId7"/>
    <p:sldId id="265" r:id="rId8"/>
    <p:sldId id="266" r:id="rId9"/>
    <p:sldId id="264" r:id="rId10"/>
  </p:sldIdLst>
  <p:sldSz cx="9144000" cy="6858000" type="screen4x3"/>
  <p:notesSz cx="7086600" cy="9372600"/>
  <p:defaultTextStyle>
    <a:defPPr>
      <a:defRPr lang="en-US"/>
    </a:defPPr>
    <a:lvl1pPr algn="l" rtl="0" fontAlgn="base">
      <a:spcBef>
        <a:spcPct val="0"/>
      </a:spcBef>
      <a:spcAft>
        <a:spcPct val="0"/>
      </a:spcAft>
      <a:defRPr sz="2400" kern="1200">
        <a:solidFill>
          <a:srgbClr val="31333F"/>
        </a:solidFill>
        <a:latin typeface="Arial" charset="0"/>
        <a:ea typeface="+mn-ea"/>
        <a:cs typeface="Arial" charset="0"/>
        <a:sym typeface="Arial" charset="0"/>
      </a:defRPr>
    </a:lvl1pPr>
    <a:lvl2pPr marL="457200" algn="l" rtl="0" fontAlgn="base">
      <a:spcBef>
        <a:spcPct val="0"/>
      </a:spcBef>
      <a:spcAft>
        <a:spcPct val="0"/>
      </a:spcAft>
      <a:defRPr sz="2400" kern="1200">
        <a:solidFill>
          <a:srgbClr val="31333F"/>
        </a:solidFill>
        <a:latin typeface="Arial" charset="0"/>
        <a:ea typeface="+mn-ea"/>
        <a:cs typeface="Arial" charset="0"/>
        <a:sym typeface="Arial" charset="0"/>
      </a:defRPr>
    </a:lvl2pPr>
    <a:lvl3pPr marL="914400" algn="l" rtl="0" fontAlgn="base">
      <a:spcBef>
        <a:spcPct val="0"/>
      </a:spcBef>
      <a:spcAft>
        <a:spcPct val="0"/>
      </a:spcAft>
      <a:defRPr sz="2400" kern="1200">
        <a:solidFill>
          <a:srgbClr val="31333F"/>
        </a:solidFill>
        <a:latin typeface="Arial" charset="0"/>
        <a:ea typeface="+mn-ea"/>
        <a:cs typeface="Arial" charset="0"/>
        <a:sym typeface="Arial" charset="0"/>
      </a:defRPr>
    </a:lvl3pPr>
    <a:lvl4pPr marL="1371600" algn="l" rtl="0" fontAlgn="base">
      <a:spcBef>
        <a:spcPct val="0"/>
      </a:spcBef>
      <a:spcAft>
        <a:spcPct val="0"/>
      </a:spcAft>
      <a:defRPr sz="2400" kern="1200">
        <a:solidFill>
          <a:srgbClr val="31333F"/>
        </a:solidFill>
        <a:latin typeface="Arial" charset="0"/>
        <a:ea typeface="+mn-ea"/>
        <a:cs typeface="Arial" charset="0"/>
        <a:sym typeface="Arial" charset="0"/>
      </a:defRPr>
    </a:lvl4pPr>
    <a:lvl5pPr marL="1828800" algn="l" rtl="0" fontAlgn="base">
      <a:spcBef>
        <a:spcPct val="0"/>
      </a:spcBef>
      <a:spcAft>
        <a:spcPct val="0"/>
      </a:spcAft>
      <a:defRPr sz="2400" kern="1200">
        <a:solidFill>
          <a:srgbClr val="31333F"/>
        </a:solidFill>
        <a:latin typeface="Arial" charset="0"/>
        <a:ea typeface="+mn-ea"/>
        <a:cs typeface="Arial" charset="0"/>
        <a:sym typeface="Arial" charset="0"/>
      </a:defRPr>
    </a:lvl5pPr>
    <a:lvl6pPr marL="2286000" algn="l" defTabSz="914400" rtl="0" eaLnBrk="1" latinLnBrk="0" hangingPunct="1">
      <a:defRPr sz="2400" kern="1200">
        <a:solidFill>
          <a:srgbClr val="31333F"/>
        </a:solidFill>
        <a:latin typeface="Arial" charset="0"/>
        <a:ea typeface="+mn-ea"/>
        <a:cs typeface="Arial" charset="0"/>
        <a:sym typeface="Arial" charset="0"/>
      </a:defRPr>
    </a:lvl6pPr>
    <a:lvl7pPr marL="2743200" algn="l" defTabSz="914400" rtl="0" eaLnBrk="1" latinLnBrk="0" hangingPunct="1">
      <a:defRPr sz="2400" kern="1200">
        <a:solidFill>
          <a:srgbClr val="31333F"/>
        </a:solidFill>
        <a:latin typeface="Arial" charset="0"/>
        <a:ea typeface="+mn-ea"/>
        <a:cs typeface="Arial" charset="0"/>
        <a:sym typeface="Arial" charset="0"/>
      </a:defRPr>
    </a:lvl7pPr>
    <a:lvl8pPr marL="3200400" algn="l" defTabSz="914400" rtl="0" eaLnBrk="1" latinLnBrk="0" hangingPunct="1">
      <a:defRPr sz="2400" kern="1200">
        <a:solidFill>
          <a:srgbClr val="31333F"/>
        </a:solidFill>
        <a:latin typeface="Arial" charset="0"/>
        <a:ea typeface="+mn-ea"/>
        <a:cs typeface="Arial" charset="0"/>
        <a:sym typeface="Arial" charset="0"/>
      </a:defRPr>
    </a:lvl8pPr>
    <a:lvl9pPr marL="3657600" algn="l" defTabSz="914400" rtl="0" eaLnBrk="1" latinLnBrk="0" hangingPunct="1">
      <a:defRPr sz="2400" kern="1200">
        <a:solidFill>
          <a:srgbClr val="31333F"/>
        </a:solidFill>
        <a:latin typeface="Arial" charset="0"/>
        <a:ea typeface="+mn-ea"/>
        <a:cs typeface="Arial" charset="0"/>
        <a:sym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2">
          <p15:clr>
            <a:srgbClr val="A4A3A4"/>
          </p15:clr>
        </p15:guide>
        <p15:guide id="2" pos="22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87FF"/>
    <a:srgbClr val="0B8CD4"/>
    <a:srgbClr val="99CCFF"/>
    <a:srgbClr val="FFE85B"/>
    <a:srgbClr val="6699FF"/>
    <a:srgbClr val="FFE233"/>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387" autoAdjust="0"/>
  </p:normalViewPr>
  <p:slideViewPr>
    <p:cSldViewPr>
      <p:cViewPr varScale="1">
        <p:scale>
          <a:sx n="72" d="100"/>
          <a:sy n="72" d="100"/>
        </p:scale>
        <p:origin x="1048" y="56"/>
      </p:cViewPr>
      <p:guideLst>
        <p:guide orient="horz" pos="2160"/>
        <p:guide pos="2880"/>
      </p:guideLst>
    </p:cSldViewPr>
  </p:slideViewPr>
  <p:notesTextViewPr>
    <p:cViewPr>
      <p:scale>
        <a:sx n="100" d="100"/>
        <a:sy n="100" d="100"/>
      </p:scale>
      <p:origin x="0" y="0"/>
    </p:cViewPr>
  </p:notesTextViewPr>
  <p:notesViewPr>
    <p:cSldViewPr>
      <p:cViewPr varScale="1">
        <p:scale>
          <a:sx n="39" d="100"/>
          <a:sy n="39" d="100"/>
        </p:scale>
        <p:origin x="-1848" y="-102"/>
      </p:cViewPr>
      <p:guideLst>
        <p:guide orient="horz" pos="2952"/>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1"/>
          <p:cNvSpPr>
            <a:spLocks noGrp="1" noRot="1" noChangeAspect="1" noChangeArrowheads="1" noTextEdit="1"/>
          </p:cNvSpPr>
          <p:nvPr>
            <p:ph type="sldImg"/>
          </p:nvPr>
        </p:nvSpPr>
        <p:spPr bwMode="auto">
          <a:xfrm>
            <a:off x="1200150" y="703263"/>
            <a:ext cx="4686300" cy="3514725"/>
          </a:xfrm>
          <a:prstGeom prst="rect">
            <a:avLst/>
          </a:prstGeom>
          <a:noFill/>
          <a:ln w="9525">
            <a:solidFill>
              <a:srgbClr val="000000"/>
            </a:solidFill>
            <a:miter lim="800000"/>
            <a:headEnd/>
            <a:tailEnd/>
          </a:ln>
        </p:spPr>
      </p:sp>
      <p:sp>
        <p:nvSpPr>
          <p:cNvPr id="10242" name="Rectangle 2"/>
          <p:cNvSpPr>
            <a:spLocks noGrp="1" noChangeArrowheads="1"/>
          </p:cNvSpPr>
          <p:nvPr>
            <p:ph type="body" sz="quarter" idx="1"/>
          </p:nvPr>
        </p:nvSpPr>
        <p:spPr bwMode="auto">
          <a:xfrm>
            <a:off x="708025" y="4451350"/>
            <a:ext cx="5670550" cy="4217988"/>
          </a:xfrm>
          <a:prstGeom prst="rect">
            <a:avLst/>
          </a:prstGeom>
          <a:noFill/>
          <a:ln w="9525">
            <a:noFill/>
            <a:miter lim="800000"/>
            <a:headEnd/>
            <a:tailEnd/>
          </a:ln>
          <a:effectLst/>
        </p:spPr>
        <p:txBody>
          <a:bodyPr vert="horz" wrap="square" lIns="94046" tIns="47023" rIns="94046" bIns="4702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658822167"/>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sz="1200" kern="1200">
        <a:solidFill>
          <a:schemeClr val="tx1"/>
        </a:solidFill>
        <a:latin typeface="Arial" charset="0"/>
        <a:ea typeface="+mn-ea"/>
        <a:cs typeface="+mn-cs"/>
      </a:defRPr>
    </a:lvl2pPr>
    <a:lvl3pPr marL="914400" algn="l" rtl="0" eaLnBrk="0" fontAlgn="base" hangingPunct="0">
      <a:spcBef>
        <a:spcPct val="0"/>
      </a:spcBef>
      <a:spcAft>
        <a:spcPct val="0"/>
      </a:spcAft>
      <a:defRPr sz="1200" kern="1200">
        <a:solidFill>
          <a:schemeClr val="tx1"/>
        </a:solidFill>
        <a:latin typeface="Arial" charset="0"/>
        <a:ea typeface="+mn-ea"/>
        <a:cs typeface="+mn-cs"/>
      </a:defRPr>
    </a:lvl3pPr>
    <a:lvl4pPr marL="1371600" algn="l" rtl="0" eaLnBrk="0" fontAlgn="base" hangingPunct="0">
      <a:spcBef>
        <a:spcPct val="0"/>
      </a:spcBef>
      <a:spcAft>
        <a:spcPct val="0"/>
      </a:spcAft>
      <a:defRPr sz="1200" kern="1200">
        <a:solidFill>
          <a:schemeClr val="tx1"/>
        </a:solidFill>
        <a:latin typeface="Arial" charset="0"/>
        <a:ea typeface="+mn-ea"/>
        <a:cs typeface="+mn-cs"/>
      </a:defRPr>
    </a:lvl4pPr>
    <a:lvl5pPr marL="1828800" algn="l" rtl="0" eaLnBrk="0" fontAlgn="base" hangingPunct="0">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4014686" y="8901766"/>
            <a:ext cx="3070333" cy="469260"/>
          </a:xfrm>
          <a:prstGeom prst="rect">
            <a:avLst/>
          </a:prstGeom>
        </p:spPr>
        <p:txBody>
          <a:bodyPr lIns="90873" tIns="45437" rIns="90873" bIns="45437"/>
          <a:lstStyle/>
          <a:p>
            <a:pPr>
              <a:defRPr/>
            </a:pPr>
            <a:fld id="{F1DDE946-04AF-4933-9ADC-B4B606CE41C5}"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858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0"/>
            <a:ext cx="6019800" cy="6858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98638"/>
            <a:ext cx="4038600" cy="5059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98638"/>
            <a:ext cx="4038600" cy="5059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Arial"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457200" y="1798638"/>
            <a:ext cx="8229600" cy="5059362"/>
          </a:xfrm>
          <a:prstGeom prst="rect">
            <a:avLst/>
          </a:prstGeom>
          <a:noFill/>
          <a:ln w="12700">
            <a:noFill/>
            <a:miter lim="800000"/>
            <a:headEnd/>
            <a:tailEnd/>
          </a:ln>
        </p:spPr>
        <p:txBody>
          <a:bodyPr vert="horz" wrap="square" lIns="50800" tIns="50800" rIns="91440" bIns="50800" numCol="1" anchor="t" anchorCtr="0" compatLnSpc="1">
            <a:prstTxWarp prst="textNoShape">
              <a:avLst/>
            </a:prstTxWarp>
          </a:bodyPr>
          <a:lstStyle/>
          <a:p>
            <a:pPr lvl="0"/>
            <a:r>
              <a:rPr lang="en-US">
                <a:sym typeface="Arial" charset="0"/>
              </a:rPr>
              <a:t>Click to edit Master text styles</a:t>
            </a:r>
          </a:p>
          <a:p>
            <a:pPr lvl="1"/>
            <a:r>
              <a:rPr lang="en-US">
                <a:sym typeface="Arial" charset="0"/>
              </a:rPr>
              <a:t>Second level</a:t>
            </a:r>
          </a:p>
          <a:p>
            <a:pPr lvl="2"/>
            <a:r>
              <a:rPr lang="en-US">
                <a:sym typeface="Arial" charset="0"/>
              </a:rPr>
              <a:t>Third level</a:t>
            </a:r>
          </a:p>
          <a:p>
            <a:pPr lvl="3"/>
            <a:r>
              <a:rPr lang="en-US">
                <a:sym typeface="Arial" charset="0"/>
              </a:rPr>
              <a:t>Fourth level</a:t>
            </a:r>
          </a:p>
          <a:p>
            <a:pPr lvl="4"/>
            <a:r>
              <a:rPr lang="en-US">
                <a:sym typeface="Arial" charset="0"/>
              </a:rPr>
              <a:t>Fifth level</a:t>
            </a:r>
          </a:p>
        </p:txBody>
      </p:sp>
      <p:sp>
        <p:nvSpPr>
          <p:cNvPr id="1027" name="Rectangle 2"/>
          <p:cNvSpPr>
            <a:spLocks noGrp="1" noChangeArrowheads="1"/>
          </p:cNvSpPr>
          <p:nvPr>
            <p:ph type="title"/>
          </p:nvPr>
        </p:nvSpPr>
        <p:spPr bwMode="auto">
          <a:xfrm>
            <a:off x="457200" y="0"/>
            <a:ext cx="7086600" cy="1692275"/>
          </a:xfrm>
          <a:prstGeom prst="rect">
            <a:avLst/>
          </a:prstGeom>
          <a:noFill/>
          <a:ln w="12700">
            <a:noFill/>
            <a:miter lim="800000"/>
            <a:headEnd/>
            <a:tailEnd/>
          </a:ln>
        </p:spPr>
        <p:txBody>
          <a:bodyPr vert="horz" wrap="square" lIns="50800" tIns="50800" rIns="91440" bIns="50800" numCol="1" anchor="ctr" anchorCtr="0" compatLnSpc="1">
            <a:prstTxWarp prst="textNoShape">
              <a:avLst/>
            </a:prstTxWarp>
          </a:bodyPr>
          <a:lstStyle/>
          <a:p>
            <a:pPr lvl="0"/>
            <a:r>
              <a:rPr lang="en-US">
                <a:sym typeface="Arial" charset="0"/>
              </a:rPr>
              <a:t>Click to edit Master title style</a:t>
            </a:r>
          </a:p>
        </p:txBody>
      </p:sp>
      <p:pic>
        <p:nvPicPr>
          <p:cNvPr id="5" name="Picture 4" descr="KWCG_logo-FINAL-small.JPG"/>
          <p:cNvPicPr>
            <a:picLocks noChangeAspect="1"/>
          </p:cNvPicPr>
          <p:nvPr/>
        </p:nvPicPr>
        <p:blipFill>
          <a:blip r:embed="rId13" cstate="print"/>
          <a:stretch>
            <a:fillRect/>
          </a:stretch>
        </p:blipFill>
        <p:spPr>
          <a:xfrm>
            <a:off x="8001000" y="6186249"/>
            <a:ext cx="990600" cy="671751"/>
          </a:xfrm>
          <a:prstGeom prst="rect">
            <a:avLst/>
          </a:prstGeom>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txStyles>
    <p:titleStyle>
      <a:lvl1pPr marL="39688" indent="-39688" algn="l" rtl="0" eaLnBrk="0" fontAlgn="base" hangingPunct="0">
        <a:spcBef>
          <a:spcPct val="0"/>
        </a:spcBef>
        <a:spcAft>
          <a:spcPct val="0"/>
        </a:spcAft>
        <a:defRPr sz="3200">
          <a:solidFill>
            <a:srgbClr val="2B2829"/>
          </a:solidFill>
          <a:latin typeface="+mj-lt"/>
          <a:ea typeface="+mj-ea"/>
          <a:cs typeface="+mj-cs"/>
          <a:sym typeface="Arial" charset="0"/>
        </a:defRPr>
      </a:lvl1pPr>
      <a:lvl2pPr marL="39688" indent="-39688" algn="l" rtl="0" eaLnBrk="0" fontAlgn="base" hangingPunct="0">
        <a:spcBef>
          <a:spcPct val="0"/>
        </a:spcBef>
        <a:spcAft>
          <a:spcPct val="0"/>
        </a:spcAft>
        <a:defRPr sz="3200">
          <a:solidFill>
            <a:srgbClr val="2B2829"/>
          </a:solidFill>
          <a:latin typeface="Arial" charset="0"/>
          <a:sym typeface="Arial" charset="0"/>
        </a:defRPr>
      </a:lvl2pPr>
      <a:lvl3pPr marL="39688" indent="-39688" algn="l" rtl="0" eaLnBrk="0" fontAlgn="base" hangingPunct="0">
        <a:spcBef>
          <a:spcPct val="0"/>
        </a:spcBef>
        <a:spcAft>
          <a:spcPct val="0"/>
        </a:spcAft>
        <a:defRPr sz="3200">
          <a:solidFill>
            <a:srgbClr val="2B2829"/>
          </a:solidFill>
          <a:latin typeface="Arial" charset="0"/>
          <a:sym typeface="Arial" charset="0"/>
        </a:defRPr>
      </a:lvl3pPr>
      <a:lvl4pPr marL="39688" indent="-39688" algn="l" rtl="0" eaLnBrk="0" fontAlgn="base" hangingPunct="0">
        <a:spcBef>
          <a:spcPct val="0"/>
        </a:spcBef>
        <a:spcAft>
          <a:spcPct val="0"/>
        </a:spcAft>
        <a:defRPr sz="3200">
          <a:solidFill>
            <a:srgbClr val="2B2829"/>
          </a:solidFill>
          <a:latin typeface="Arial" charset="0"/>
          <a:sym typeface="Arial" charset="0"/>
        </a:defRPr>
      </a:lvl4pPr>
      <a:lvl5pPr marL="39688" indent="-39688" algn="l" rtl="0" eaLnBrk="0" fontAlgn="base" hangingPunct="0">
        <a:spcBef>
          <a:spcPct val="0"/>
        </a:spcBef>
        <a:spcAft>
          <a:spcPct val="0"/>
        </a:spcAft>
        <a:defRPr sz="3200">
          <a:solidFill>
            <a:srgbClr val="2B2829"/>
          </a:solidFill>
          <a:latin typeface="Arial" charset="0"/>
          <a:sym typeface="Arial" charset="0"/>
        </a:defRPr>
      </a:lvl5pPr>
      <a:lvl6pPr marL="496888" algn="l" rtl="0" fontAlgn="base">
        <a:spcBef>
          <a:spcPct val="0"/>
        </a:spcBef>
        <a:spcAft>
          <a:spcPct val="0"/>
        </a:spcAft>
        <a:defRPr sz="3200">
          <a:solidFill>
            <a:srgbClr val="2B2829"/>
          </a:solidFill>
          <a:latin typeface="Arial" charset="0"/>
          <a:sym typeface="Arial" charset="0"/>
        </a:defRPr>
      </a:lvl6pPr>
      <a:lvl7pPr marL="954088" algn="l" rtl="0" fontAlgn="base">
        <a:spcBef>
          <a:spcPct val="0"/>
        </a:spcBef>
        <a:spcAft>
          <a:spcPct val="0"/>
        </a:spcAft>
        <a:defRPr sz="3200">
          <a:solidFill>
            <a:srgbClr val="2B2829"/>
          </a:solidFill>
          <a:latin typeface="Arial" charset="0"/>
          <a:sym typeface="Arial" charset="0"/>
        </a:defRPr>
      </a:lvl7pPr>
      <a:lvl8pPr marL="1411288" algn="l" rtl="0" fontAlgn="base">
        <a:spcBef>
          <a:spcPct val="0"/>
        </a:spcBef>
        <a:spcAft>
          <a:spcPct val="0"/>
        </a:spcAft>
        <a:defRPr sz="3200">
          <a:solidFill>
            <a:srgbClr val="2B2829"/>
          </a:solidFill>
          <a:latin typeface="Arial" charset="0"/>
          <a:sym typeface="Arial" charset="0"/>
        </a:defRPr>
      </a:lvl8pPr>
      <a:lvl9pPr marL="1868488" algn="l" rtl="0" fontAlgn="base">
        <a:spcBef>
          <a:spcPct val="0"/>
        </a:spcBef>
        <a:spcAft>
          <a:spcPct val="0"/>
        </a:spcAft>
        <a:defRPr sz="3200">
          <a:solidFill>
            <a:srgbClr val="2B2829"/>
          </a:solidFill>
          <a:latin typeface="Arial" charset="0"/>
          <a:sym typeface="Arial" charset="0"/>
        </a:defRPr>
      </a:lvl9pPr>
    </p:titleStyle>
    <p:bodyStyle>
      <a:lvl1pPr marL="382588" indent="-342900" algn="l" rtl="0" eaLnBrk="0" fontAlgn="base" hangingPunct="0">
        <a:spcBef>
          <a:spcPts val="600"/>
        </a:spcBef>
        <a:spcAft>
          <a:spcPct val="0"/>
        </a:spcAft>
        <a:buSzPct val="100000"/>
        <a:buFont typeface="Arial" charset="0"/>
        <a:buChar char="•"/>
        <a:defRPr sz="2400">
          <a:solidFill>
            <a:srgbClr val="6D6D71"/>
          </a:solidFill>
          <a:latin typeface="+mn-lt"/>
          <a:ea typeface="+mn-ea"/>
          <a:cs typeface="+mn-cs"/>
          <a:sym typeface="Arial" charset="0"/>
        </a:defRPr>
      </a:lvl1pPr>
      <a:lvl2pPr marL="731838" indent="-285750" algn="l" rtl="0" eaLnBrk="0" fontAlgn="base" hangingPunct="0">
        <a:spcBef>
          <a:spcPts val="500"/>
        </a:spcBef>
        <a:spcAft>
          <a:spcPct val="0"/>
        </a:spcAft>
        <a:buSzPct val="100000"/>
        <a:buFont typeface="Arial" charset="0"/>
        <a:buChar char="–"/>
        <a:defRPr sz="2000">
          <a:solidFill>
            <a:srgbClr val="6D6D71"/>
          </a:solidFill>
          <a:latin typeface="+mn-lt"/>
          <a:sym typeface="Arial" charset="0"/>
        </a:defRPr>
      </a:lvl2pPr>
      <a:lvl3pPr marL="1131888" indent="-228600" algn="l" rtl="0" eaLnBrk="0" fontAlgn="base" hangingPunct="0">
        <a:spcBef>
          <a:spcPts val="400"/>
        </a:spcBef>
        <a:spcAft>
          <a:spcPct val="0"/>
        </a:spcAft>
        <a:buSzPct val="100000"/>
        <a:buFont typeface="Arial" charset="0"/>
        <a:buChar char="•"/>
        <a:defRPr>
          <a:solidFill>
            <a:srgbClr val="6D6D71"/>
          </a:solidFill>
          <a:latin typeface="+mn-lt"/>
          <a:sym typeface="Arial" charset="0"/>
        </a:defRPr>
      </a:lvl3pPr>
      <a:lvl4pPr marL="1589088" indent="-228600" algn="l" rtl="0" eaLnBrk="0" fontAlgn="base" hangingPunct="0">
        <a:spcBef>
          <a:spcPts val="400"/>
        </a:spcBef>
        <a:spcAft>
          <a:spcPct val="0"/>
        </a:spcAft>
        <a:buSzPct val="100000"/>
        <a:buFont typeface="Arial" charset="0"/>
        <a:buChar char="–"/>
        <a:defRPr sz="1600">
          <a:solidFill>
            <a:srgbClr val="6D6D71"/>
          </a:solidFill>
          <a:latin typeface="+mn-lt"/>
          <a:sym typeface="Arial" charset="0"/>
        </a:defRPr>
      </a:lvl4pPr>
      <a:lvl5pPr marL="2046288" indent="-228600" algn="l" rtl="0" eaLnBrk="0" fontAlgn="base" hangingPunct="0">
        <a:spcBef>
          <a:spcPts val="400"/>
        </a:spcBef>
        <a:spcAft>
          <a:spcPct val="0"/>
        </a:spcAft>
        <a:buSzPct val="100000"/>
        <a:buFont typeface="Arial" charset="0"/>
        <a:buChar char="»"/>
        <a:defRPr sz="1600">
          <a:solidFill>
            <a:srgbClr val="6D6D71"/>
          </a:solidFill>
          <a:latin typeface="+mn-lt"/>
          <a:sym typeface="Arial" charset="0"/>
        </a:defRPr>
      </a:lvl5pPr>
      <a:lvl6pPr marL="2503488" indent="-228600" algn="l" rtl="0" fontAlgn="base">
        <a:spcBef>
          <a:spcPts val="400"/>
        </a:spcBef>
        <a:spcAft>
          <a:spcPct val="0"/>
        </a:spcAft>
        <a:buSzPct val="100000"/>
        <a:buFont typeface="Arial" charset="0"/>
        <a:buChar char="»"/>
        <a:defRPr sz="1600">
          <a:solidFill>
            <a:srgbClr val="6D6D71"/>
          </a:solidFill>
          <a:latin typeface="+mn-lt"/>
          <a:sym typeface="Arial" charset="0"/>
        </a:defRPr>
      </a:lvl6pPr>
      <a:lvl7pPr marL="2960688" indent="-228600" algn="l" rtl="0" fontAlgn="base">
        <a:spcBef>
          <a:spcPts val="400"/>
        </a:spcBef>
        <a:spcAft>
          <a:spcPct val="0"/>
        </a:spcAft>
        <a:buSzPct val="100000"/>
        <a:buFont typeface="Arial" charset="0"/>
        <a:buChar char="»"/>
        <a:defRPr sz="1600">
          <a:solidFill>
            <a:srgbClr val="6D6D71"/>
          </a:solidFill>
          <a:latin typeface="+mn-lt"/>
          <a:sym typeface="Arial" charset="0"/>
        </a:defRPr>
      </a:lvl7pPr>
      <a:lvl8pPr marL="3417888" indent="-228600" algn="l" rtl="0" fontAlgn="base">
        <a:spcBef>
          <a:spcPts val="400"/>
        </a:spcBef>
        <a:spcAft>
          <a:spcPct val="0"/>
        </a:spcAft>
        <a:buSzPct val="100000"/>
        <a:buFont typeface="Arial" charset="0"/>
        <a:buChar char="»"/>
        <a:defRPr sz="1600">
          <a:solidFill>
            <a:srgbClr val="6D6D71"/>
          </a:solidFill>
          <a:latin typeface="+mn-lt"/>
          <a:sym typeface="Arial" charset="0"/>
        </a:defRPr>
      </a:lvl8pPr>
      <a:lvl9pPr marL="3875088" indent="-228600" algn="l" rtl="0" fontAlgn="base">
        <a:spcBef>
          <a:spcPts val="400"/>
        </a:spcBef>
        <a:spcAft>
          <a:spcPct val="0"/>
        </a:spcAft>
        <a:buSzPct val="100000"/>
        <a:buFont typeface="Arial" charset="0"/>
        <a:buChar char="»"/>
        <a:defRPr sz="1600">
          <a:solidFill>
            <a:srgbClr val="6D6D71"/>
          </a:solidFill>
          <a:latin typeface="+mn-lt"/>
          <a:sym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gif"/><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4"/>
          <p:cNvSpPr>
            <a:spLocks/>
          </p:cNvSpPr>
          <p:nvPr/>
        </p:nvSpPr>
        <p:spPr bwMode="auto">
          <a:xfrm>
            <a:off x="495300" y="5207000"/>
            <a:ext cx="5080000" cy="1511300"/>
          </a:xfrm>
          <a:prstGeom prst="rect">
            <a:avLst/>
          </a:prstGeom>
          <a:noFill/>
          <a:ln w="12700">
            <a:noFill/>
            <a:miter lim="800000"/>
            <a:headEnd/>
            <a:tailEnd/>
          </a:ln>
        </p:spPr>
        <p:txBody>
          <a:bodyPr lIns="0" tIns="0" rIns="40639" bIns="0"/>
          <a:lstStyle/>
          <a:p>
            <a:pPr marL="39688"/>
            <a:endParaRPr lang="en-US" dirty="0">
              <a:solidFill>
                <a:schemeClr val="tx1"/>
              </a:solidFill>
            </a:endParaRPr>
          </a:p>
        </p:txBody>
      </p:sp>
      <p:pic>
        <p:nvPicPr>
          <p:cNvPr id="4099" name="Picture 13" descr="http://drylinehosting.com/images/stories/datacenter.jpg"/>
          <p:cNvPicPr>
            <a:picLocks noChangeAspect="1" noChangeArrowheads="1"/>
          </p:cNvPicPr>
          <p:nvPr/>
        </p:nvPicPr>
        <p:blipFill>
          <a:blip r:embed="rId2" cstate="print"/>
          <a:srcRect/>
          <a:stretch>
            <a:fillRect/>
          </a:stretch>
        </p:blipFill>
        <p:spPr bwMode="auto">
          <a:xfrm>
            <a:off x="457200" y="457200"/>
            <a:ext cx="3962400" cy="2292350"/>
          </a:xfrm>
          <a:prstGeom prst="rect">
            <a:avLst/>
          </a:prstGeom>
          <a:noFill/>
          <a:ln w="9525">
            <a:noFill/>
            <a:miter lim="800000"/>
            <a:headEnd/>
            <a:tailEnd/>
          </a:ln>
        </p:spPr>
      </p:pic>
      <p:sp>
        <p:nvSpPr>
          <p:cNvPr id="9" name="Title 1"/>
          <p:cNvSpPr txBox="1">
            <a:spLocks/>
          </p:cNvSpPr>
          <p:nvPr/>
        </p:nvSpPr>
        <p:spPr>
          <a:xfrm>
            <a:off x="4572000" y="4648200"/>
            <a:ext cx="4267200" cy="1295400"/>
          </a:xfrm>
          <a:prstGeom prst="rect">
            <a:avLst/>
          </a:prstGeom>
        </p:spPr>
        <p:txBody>
          <a:bodyPr anchor="ctr">
            <a:normAutofit fontScale="92500" lnSpcReduction="20000"/>
          </a:bodyPr>
          <a:lstStyle/>
          <a:p>
            <a:pPr algn="r" fontAlgn="auto">
              <a:spcAft>
                <a:spcPts val="0"/>
              </a:spcAft>
              <a:defRPr/>
            </a:pPr>
            <a:r>
              <a:rPr lang="en-US" i="1" spc="-20" dirty="0">
                <a:latin typeface="+mj-lt"/>
                <a:ea typeface="+mj-ea"/>
                <a:cs typeface="+mj-cs"/>
              </a:rPr>
              <a:t>IT Review for</a:t>
            </a:r>
          </a:p>
          <a:p>
            <a:pPr algn="r" fontAlgn="auto">
              <a:spcAft>
                <a:spcPts val="0"/>
              </a:spcAft>
              <a:defRPr/>
            </a:pPr>
            <a:r>
              <a:rPr lang="en-US" i="1" spc="-20" dirty="0">
                <a:latin typeface="+mj-lt"/>
                <a:ea typeface="+mj-ea"/>
                <a:cs typeface="+mj-cs"/>
              </a:rPr>
              <a:t>PROSPECT NAME</a:t>
            </a:r>
          </a:p>
          <a:p>
            <a:pPr algn="r" fontAlgn="auto">
              <a:spcAft>
                <a:spcPts val="0"/>
              </a:spcAft>
              <a:defRPr/>
            </a:pPr>
            <a:endParaRPr lang="en-US" i="1" spc="-20" dirty="0">
              <a:solidFill>
                <a:schemeClr val="tx2"/>
              </a:solidFill>
              <a:latin typeface="+mj-lt"/>
              <a:ea typeface="+mj-ea"/>
              <a:cs typeface="+mj-cs"/>
            </a:endParaRPr>
          </a:p>
          <a:p>
            <a:pPr algn="r" fontAlgn="auto">
              <a:spcAft>
                <a:spcPts val="0"/>
              </a:spcAft>
              <a:defRPr/>
            </a:pPr>
            <a:r>
              <a:rPr lang="en-US" i="1" spc="-20" dirty="0">
                <a:solidFill>
                  <a:schemeClr val="tx2"/>
                </a:solidFill>
                <a:latin typeface="+mj-lt"/>
                <a:ea typeface="+mj-ea"/>
                <a:cs typeface="+mj-cs"/>
              </a:rPr>
              <a:t>www.XXXX.com</a:t>
            </a:r>
          </a:p>
        </p:txBody>
      </p:sp>
      <p:pic>
        <p:nvPicPr>
          <p:cNvPr id="4101" name="Picture 8" descr="paper-model.png"/>
          <p:cNvPicPr>
            <a:picLocks noChangeAspect="1"/>
          </p:cNvPicPr>
          <p:nvPr/>
        </p:nvPicPr>
        <p:blipFill>
          <a:blip r:embed="rId3" cstate="print"/>
          <a:srcRect/>
          <a:stretch>
            <a:fillRect/>
          </a:stretch>
        </p:blipFill>
        <p:spPr bwMode="auto">
          <a:xfrm>
            <a:off x="4876800" y="1219200"/>
            <a:ext cx="3810000" cy="2709873"/>
          </a:xfrm>
          <a:prstGeom prst="rect">
            <a:avLst/>
          </a:prstGeom>
          <a:noFill/>
          <a:ln w="9525">
            <a:noFill/>
            <a:miter lim="800000"/>
            <a:headEnd/>
            <a:tailEnd/>
          </a:ln>
        </p:spPr>
      </p:pic>
      <p:pic>
        <p:nvPicPr>
          <p:cNvPr id="8" name="Picture 7" descr="CRNFastGrowth100_small.jpg"/>
          <p:cNvPicPr>
            <a:picLocks noChangeAspect="1"/>
          </p:cNvPicPr>
          <p:nvPr/>
        </p:nvPicPr>
        <p:blipFill>
          <a:blip r:embed="rId4" cstate="print"/>
          <a:stretch>
            <a:fillRect/>
          </a:stretch>
        </p:blipFill>
        <p:spPr>
          <a:xfrm>
            <a:off x="762000" y="5334000"/>
            <a:ext cx="937260" cy="914400"/>
          </a:xfrm>
          <a:prstGeom prst="rect">
            <a:avLst/>
          </a:prstGeom>
        </p:spPr>
      </p:pic>
      <p:pic>
        <p:nvPicPr>
          <p:cNvPr id="10" name="Picture 9" descr="inc500 logo 2.gif"/>
          <p:cNvPicPr>
            <a:picLocks noChangeAspect="1"/>
          </p:cNvPicPr>
          <p:nvPr/>
        </p:nvPicPr>
        <p:blipFill>
          <a:blip r:embed="rId5" cstate="print"/>
          <a:stretch>
            <a:fillRect/>
          </a:stretch>
        </p:blipFill>
        <p:spPr>
          <a:xfrm>
            <a:off x="2057400" y="5314950"/>
            <a:ext cx="685800" cy="1028700"/>
          </a:xfrm>
          <a:prstGeom prst="rect">
            <a:avLst/>
          </a:prstGeom>
        </p:spPr>
      </p:pic>
      <p:pic>
        <p:nvPicPr>
          <p:cNvPr id="11" name="Picture 10" descr="SMB150.bmp"/>
          <p:cNvPicPr>
            <a:picLocks noChangeAspect="1"/>
          </p:cNvPicPr>
          <p:nvPr/>
        </p:nvPicPr>
        <p:blipFill>
          <a:blip r:embed="rId6" cstate="print"/>
          <a:stretch>
            <a:fillRect/>
          </a:stretch>
        </p:blipFill>
        <p:spPr>
          <a:xfrm>
            <a:off x="3200400" y="5410200"/>
            <a:ext cx="686298" cy="895172"/>
          </a:xfrm>
          <a:prstGeom prst="rect">
            <a:avLst/>
          </a:prstGeom>
        </p:spPr>
      </p:pic>
      <p:pic>
        <p:nvPicPr>
          <p:cNvPr id="12" name="Picture 11" descr="SDBJcover.jpg"/>
          <p:cNvPicPr>
            <a:picLocks noChangeAspect="1"/>
          </p:cNvPicPr>
          <p:nvPr/>
        </p:nvPicPr>
        <p:blipFill>
          <a:blip r:embed="rId7" cstate="print"/>
          <a:stretch>
            <a:fillRect/>
          </a:stretch>
        </p:blipFill>
        <p:spPr>
          <a:xfrm>
            <a:off x="4267200" y="5410200"/>
            <a:ext cx="771701" cy="1000125"/>
          </a:xfrm>
          <a:prstGeom prst="rect">
            <a:avLst/>
          </a:prstGeom>
        </p:spPr>
      </p:pic>
      <p:sp>
        <p:nvSpPr>
          <p:cNvPr id="2" name="TextBox 1">
            <a:extLst>
              <a:ext uri="{FF2B5EF4-FFF2-40B4-BE49-F238E27FC236}">
                <a16:creationId xmlns:a16="http://schemas.microsoft.com/office/drawing/2014/main" id="{FA32C946-E62D-4275-99B3-7E2FAC283903}"/>
              </a:ext>
            </a:extLst>
          </p:cNvPr>
          <p:cNvSpPr txBox="1"/>
          <p:nvPr/>
        </p:nvSpPr>
        <p:spPr>
          <a:xfrm>
            <a:off x="5253176" y="808664"/>
            <a:ext cx="3057247" cy="830997"/>
          </a:xfrm>
          <a:prstGeom prst="rect">
            <a:avLst/>
          </a:prstGeom>
          <a:noFill/>
        </p:spPr>
        <p:txBody>
          <a:bodyPr wrap="none" rtlCol="0">
            <a:spAutoFit/>
          </a:bodyPr>
          <a:lstStyle/>
          <a:p>
            <a:pPr algn="ctr"/>
            <a:r>
              <a:rPr lang="en-US" dirty="0"/>
              <a:t>YOUR PROSPECTS</a:t>
            </a:r>
          </a:p>
          <a:p>
            <a:pPr algn="ctr"/>
            <a:r>
              <a:rPr lang="en-US" dirty="0"/>
              <a:t> LOGO HERE</a:t>
            </a:r>
          </a:p>
        </p:txBody>
      </p:sp>
      <p:sp>
        <p:nvSpPr>
          <p:cNvPr id="17" name="TextBox 16">
            <a:extLst>
              <a:ext uri="{FF2B5EF4-FFF2-40B4-BE49-F238E27FC236}">
                <a16:creationId xmlns:a16="http://schemas.microsoft.com/office/drawing/2014/main" id="{FE76ABBA-9D41-473E-B6EF-96BB69D6A0FA}"/>
              </a:ext>
            </a:extLst>
          </p:cNvPr>
          <p:cNvSpPr txBox="1"/>
          <p:nvPr/>
        </p:nvSpPr>
        <p:spPr>
          <a:xfrm>
            <a:off x="1389074" y="3562776"/>
            <a:ext cx="2098651" cy="830997"/>
          </a:xfrm>
          <a:prstGeom prst="rect">
            <a:avLst/>
          </a:prstGeom>
          <a:noFill/>
        </p:spPr>
        <p:txBody>
          <a:bodyPr wrap="none" rtlCol="0">
            <a:spAutoFit/>
          </a:bodyPr>
          <a:lstStyle/>
          <a:p>
            <a:pPr algn="ctr"/>
            <a:r>
              <a:rPr lang="en-US" dirty="0"/>
              <a:t>YOUR</a:t>
            </a:r>
          </a:p>
          <a:p>
            <a:pPr algn="ctr"/>
            <a:r>
              <a:rPr lang="en-US" dirty="0"/>
              <a:t> LOGO HERE</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a:t>
            </a:r>
          </a:p>
        </p:txBody>
      </p:sp>
      <p:sp>
        <p:nvSpPr>
          <p:cNvPr id="3" name="Content Placeholder 2"/>
          <p:cNvSpPr>
            <a:spLocks noGrp="1"/>
          </p:cNvSpPr>
          <p:nvPr>
            <p:ph idx="1"/>
          </p:nvPr>
        </p:nvSpPr>
        <p:spPr>
          <a:xfrm>
            <a:off x="426440" y="1798638"/>
            <a:ext cx="8229600" cy="5059362"/>
          </a:xfrm>
        </p:spPr>
        <p:txBody>
          <a:bodyPr/>
          <a:lstStyle/>
          <a:p>
            <a:r>
              <a:rPr lang="en-US" sz="1800" dirty="0"/>
              <a:t>YOUR COMPANY NAME makes no warranty of any kind with regard to this report, including, but not limited to, the implied warranties of merchantability and fitness for a particular purpose. YOUR COMPANY NAME shall not be held liable for errors contained herein or direct, indirect, special, incidental or consequential damages in connection with the furnishing, performance, or use of this material.</a:t>
            </a:r>
          </a:p>
          <a:p>
            <a:r>
              <a:rPr lang="en-US" sz="1800" dirty="0"/>
              <a:t>The information (data) contained in all sheets of this report constitutes information that is commercial or financial and confidential or restricted. It is furnished </a:t>
            </a:r>
            <a:r>
              <a:rPr lang="en-US" sz="1800" dirty="0">
                <a:solidFill>
                  <a:schemeClr val="bg2"/>
                </a:solidFill>
              </a:rPr>
              <a:t>to YOUR PROSPECTS NAME in confidence with the understanding that it will not, without permission of YOUR COMPANY NAME, be used or disclosed for other than evaluation purposes. The restriction does not limit YOUR PROSPECTS NAME </a:t>
            </a:r>
            <a:r>
              <a:rPr lang="en-US" sz="1800" dirty="0"/>
              <a:t>right to use or disclose this information (data) if obtained from another source without restriction.</a:t>
            </a:r>
          </a:p>
        </p:txBody>
      </p:sp>
    </p:spTree>
    <p:extLst>
      <p:ext uri="{BB962C8B-B14F-4D97-AF65-F5344CB8AC3E}">
        <p14:creationId xmlns:p14="http://schemas.microsoft.com/office/powerpoint/2010/main" val="403909304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Customer ABC</a:t>
            </a:r>
          </a:p>
        </p:txBody>
      </p:sp>
      <p:sp>
        <p:nvSpPr>
          <p:cNvPr id="3" name="Content Placeholder 2"/>
          <p:cNvSpPr>
            <a:spLocks noGrp="1"/>
          </p:cNvSpPr>
          <p:nvPr>
            <p:ph idx="1"/>
          </p:nvPr>
        </p:nvSpPr>
        <p:spPr/>
        <p:txBody>
          <a:bodyPr/>
          <a:lstStyle/>
          <a:p>
            <a:r>
              <a:rPr lang="en-US" dirty="0"/>
              <a:t>Assessment</a:t>
            </a:r>
          </a:p>
          <a:p>
            <a:r>
              <a:rPr lang="en-US" dirty="0"/>
              <a:t>Review of Findings</a:t>
            </a:r>
          </a:p>
          <a:p>
            <a:pPr lvl="1"/>
            <a:r>
              <a:rPr lang="en-US" dirty="0"/>
              <a:t>Network</a:t>
            </a:r>
          </a:p>
          <a:p>
            <a:pPr lvl="1"/>
            <a:r>
              <a:rPr lang="en-US" dirty="0"/>
              <a:t>Servers</a:t>
            </a:r>
          </a:p>
          <a:p>
            <a:pPr lvl="1"/>
            <a:r>
              <a:rPr lang="en-US" dirty="0"/>
              <a:t>E-mail</a:t>
            </a:r>
          </a:p>
          <a:p>
            <a:pPr lvl="1"/>
            <a:r>
              <a:rPr lang="en-US" dirty="0"/>
              <a:t>Backups</a:t>
            </a:r>
          </a:p>
          <a:p>
            <a:pPr lvl="1"/>
            <a:r>
              <a:rPr lang="en-US" dirty="0"/>
              <a:t>Power</a:t>
            </a:r>
          </a:p>
          <a:p>
            <a:pPr lvl="1"/>
            <a:r>
              <a:rPr lang="en-US" dirty="0"/>
              <a:t>Security</a:t>
            </a:r>
          </a:p>
          <a:p>
            <a:r>
              <a:rPr lang="en-US" dirty="0"/>
              <a:t>Recommendations</a:t>
            </a:r>
          </a:p>
          <a:p>
            <a:pPr lvl="1">
              <a:buNone/>
            </a:pPr>
            <a:endParaRPr lang="en-US" dirty="0"/>
          </a:p>
          <a:p>
            <a:pPr lvl="1">
              <a:buNone/>
            </a:pPr>
            <a:endParaRPr lang="en-US" dirty="0"/>
          </a:p>
          <a:p>
            <a:pPr lvl="1"/>
            <a:endParaRPr lang="en-US" dirty="0"/>
          </a:p>
        </p:txBody>
      </p:sp>
    </p:spTree>
    <p:extLst>
      <p:ext uri="{BB962C8B-B14F-4D97-AF65-F5344CB8AC3E}">
        <p14:creationId xmlns:p14="http://schemas.microsoft.com/office/powerpoint/2010/main" val="307699478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a:t>
            </a:r>
          </a:p>
        </p:txBody>
      </p:sp>
      <p:sp>
        <p:nvSpPr>
          <p:cNvPr id="3" name="Content Placeholder 2"/>
          <p:cNvSpPr>
            <a:spLocks noGrp="1"/>
          </p:cNvSpPr>
          <p:nvPr>
            <p:ph idx="1"/>
          </p:nvPr>
        </p:nvSpPr>
        <p:spPr>
          <a:xfrm>
            <a:off x="1143000" y="1798638"/>
            <a:ext cx="7086600" cy="5059362"/>
          </a:xfrm>
        </p:spPr>
        <p:txBody>
          <a:bodyPr/>
          <a:lstStyle/>
          <a:p>
            <a:pPr marL="39688" indent="0">
              <a:buNone/>
            </a:pPr>
            <a:endParaRPr lang="en-US" dirty="0"/>
          </a:p>
          <a:p>
            <a:r>
              <a:rPr lang="en-US" dirty="0"/>
              <a:t>Our understanding of the current situation, goals and direction of the business</a:t>
            </a:r>
          </a:p>
          <a:p>
            <a:pPr lvl="1">
              <a:buNone/>
            </a:pPr>
            <a:endParaRPr lang="en-US" dirty="0"/>
          </a:p>
          <a:p>
            <a:pPr lvl="1">
              <a:buNone/>
            </a:pPr>
            <a:endParaRPr lang="en-US" dirty="0"/>
          </a:p>
          <a:p>
            <a:pPr lvl="1"/>
            <a:endParaRPr lang="en-US" dirty="0"/>
          </a:p>
        </p:txBody>
      </p:sp>
    </p:spTree>
    <p:extLst>
      <p:ext uri="{BB962C8B-B14F-4D97-AF65-F5344CB8AC3E}">
        <p14:creationId xmlns:p14="http://schemas.microsoft.com/office/powerpoint/2010/main" val="71728107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30976285"/>
              </p:ext>
            </p:extLst>
          </p:nvPr>
        </p:nvGraphicFramePr>
        <p:xfrm>
          <a:off x="457200" y="1447800"/>
          <a:ext cx="8229600" cy="449580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5867400">
                  <a:extLst>
                    <a:ext uri="{9D8B030D-6E8A-4147-A177-3AD203B41FA5}">
                      <a16:colId xmlns:a16="http://schemas.microsoft.com/office/drawing/2014/main" val="20002"/>
                    </a:ext>
                  </a:extLst>
                </a:gridCol>
              </a:tblGrid>
              <a:tr h="370840">
                <a:tc>
                  <a:txBody>
                    <a:bodyPr/>
                    <a:lstStyle/>
                    <a:p>
                      <a:r>
                        <a:rPr lang="en-US" dirty="0"/>
                        <a:t>Area</a:t>
                      </a:r>
                    </a:p>
                  </a:txBody>
                  <a:tcPr/>
                </a:tc>
                <a:tc>
                  <a:txBody>
                    <a:bodyPr/>
                    <a:lstStyle/>
                    <a:p>
                      <a:r>
                        <a:rPr lang="en-US" dirty="0"/>
                        <a:t>Status</a:t>
                      </a:r>
                    </a:p>
                  </a:txBody>
                  <a:tcPr/>
                </a:tc>
                <a:tc>
                  <a:txBody>
                    <a:bodyPr/>
                    <a:lstStyle/>
                    <a:p>
                      <a:r>
                        <a:rPr lang="en-US" dirty="0"/>
                        <a:t>Comments</a:t>
                      </a:r>
                    </a:p>
                  </a:txBody>
                  <a:tcPr/>
                </a:tc>
                <a:extLst>
                  <a:ext uri="{0D108BD9-81ED-4DB2-BD59-A6C34878D82A}">
                    <a16:rowId xmlns:a16="http://schemas.microsoft.com/office/drawing/2014/main" val="10000"/>
                  </a:ext>
                </a:extLst>
              </a:tr>
              <a:tr h="370840">
                <a:tc>
                  <a:txBody>
                    <a:bodyPr/>
                    <a:lstStyle/>
                    <a:p>
                      <a:r>
                        <a:rPr lang="en-US" dirty="0"/>
                        <a:t>Network</a:t>
                      </a:r>
                    </a:p>
                  </a:txBody>
                  <a:tcPr/>
                </a:tc>
                <a:tc>
                  <a:txBody>
                    <a:bodyPr/>
                    <a:lstStyle/>
                    <a:p>
                      <a:endParaRPr lang="en-US" dirty="0"/>
                    </a:p>
                  </a:txBody>
                  <a:tcPr>
                    <a:solidFill>
                      <a:srgbClr val="FFFF00"/>
                    </a:solidFill>
                  </a:tcPr>
                </a:tc>
                <a:tc>
                  <a:txBody>
                    <a:bodyPr/>
                    <a:lstStyle/>
                    <a:p>
                      <a:r>
                        <a:rPr lang="en-US" dirty="0"/>
                        <a:t>There have been reports of slowness on the network.</a:t>
                      </a:r>
                      <a:r>
                        <a:rPr lang="en-US" baseline="0" dirty="0"/>
                        <a:t> There are stations that are using commercial-grade switches.</a:t>
                      </a:r>
                      <a:endParaRPr lang="en-US" dirty="0"/>
                    </a:p>
                  </a:txBody>
                  <a:tcPr/>
                </a:tc>
                <a:extLst>
                  <a:ext uri="{0D108BD9-81ED-4DB2-BD59-A6C34878D82A}">
                    <a16:rowId xmlns:a16="http://schemas.microsoft.com/office/drawing/2014/main" val="10001"/>
                  </a:ext>
                </a:extLst>
              </a:tr>
              <a:tr h="370840">
                <a:tc>
                  <a:txBody>
                    <a:bodyPr/>
                    <a:lstStyle/>
                    <a:p>
                      <a:r>
                        <a:rPr lang="en-US" dirty="0"/>
                        <a:t>Servers</a:t>
                      </a:r>
                    </a:p>
                  </a:txBody>
                  <a:tcPr/>
                </a:tc>
                <a:tc>
                  <a:txBody>
                    <a:bodyPr/>
                    <a:lstStyle/>
                    <a:p>
                      <a:endParaRPr lang="en-US" dirty="0"/>
                    </a:p>
                  </a:txBody>
                  <a:tcPr>
                    <a:solidFill>
                      <a:srgbClr val="FF0000"/>
                    </a:solidFill>
                  </a:tcPr>
                </a:tc>
                <a:tc>
                  <a:txBody>
                    <a:bodyPr/>
                    <a:lstStyle/>
                    <a:p>
                      <a:pPr marL="342900" indent="-342900">
                        <a:buAutoNum type="arabicPeriod"/>
                      </a:pPr>
                      <a:r>
                        <a:rPr lang="en-US" dirty="0"/>
                        <a:t>The server is not up-to-date</a:t>
                      </a:r>
                      <a:r>
                        <a:rPr lang="en-US" baseline="0" dirty="0"/>
                        <a:t> on 43 patches</a:t>
                      </a:r>
                    </a:p>
                    <a:p>
                      <a:pPr marL="342900" indent="-342900">
                        <a:buAutoNum type="arabicPeriod"/>
                      </a:pPr>
                      <a:r>
                        <a:rPr lang="en-US" baseline="0" dirty="0"/>
                        <a:t>The C-drive is 99% full and 83% fragmented</a:t>
                      </a:r>
                    </a:p>
                    <a:p>
                      <a:pPr marL="342900" indent="-342900">
                        <a:buAutoNum type="arabicPeriod"/>
                      </a:pPr>
                      <a:r>
                        <a:rPr lang="en-US" baseline="0" dirty="0"/>
                        <a:t>There were 17 CPU spikes in our 24 hr. monitoring period</a:t>
                      </a:r>
                      <a:endParaRPr lang="en-US" dirty="0"/>
                    </a:p>
                  </a:txBody>
                  <a:tcPr/>
                </a:tc>
                <a:extLst>
                  <a:ext uri="{0D108BD9-81ED-4DB2-BD59-A6C34878D82A}">
                    <a16:rowId xmlns:a16="http://schemas.microsoft.com/office/drawing/2014/main" val="10002"/>
                  </a:ext>
                </a:extLst>
              </a:tr>
              <a:tr h="370840">
                <a:tc>
                  <a:txBody>
                    <a:bodyPr/>
                    <a:lstStyle/>
                    <a:p>
                      <a:r>
                        <a:rPr lang="en-US" dirty="0"/>
                        <a:t>E-Mail</a:t>
                      </a:r>
                    </a:p>
                  </a:txBody>
                  <a:tcPr/>
                </a:tc>
                <a:tc>
                  <a:txBody>
                    <a:bodyPr/>
                    <a:lstStyle/>
                    <a:p>
                      <a:endParaRPr lang="en-US" dirty="0"/>
                    </a:p>
                  </a:txBody>
                  <a:tcPr>
                    <a:solidFill>
                      <a:srgbClr val="FFFF00"/>
                    </a:solidFill>
                  </a:tcPr>
                </a:tc>
                <a:tc>
                  <a:txBody>
                    <a:bodyPr/>
                    <a:lstStyle/>
                    <a:p>
                      <a:r>
                        <a:rPr lang="en-US" dirty="0"/>
                        <a:t>Issues</a:t>
                      </a:r>
                      <a:r>
                        <a:rPr lang="en-US" baseline="0" dirty="0"/>
                        <a:t> reported with connectivity</a:t>
                      </a:r>
                      <a:endParaRPr lang="en-US" dirty="0"/>
                    </a:p>
                  </a:txBody>
                  <a:tcPr/>
                </a:tc>
                <a:extLst>
                  <a:ext uri="{0D108BD9-81ED-4DB2-BD59-A6C34878D82A}">
                    <a16:rowId xmlns:a16="http://schemas.microsoft.com/office/drawing/2014/main" val="10003"/>
                  </a:ext>
                </a:extLst>
              </a:tr>
              <a:tr h="370840">
                <a:tc>
                  <a:txBody>
                    <a:bodyPr/>
                    <a:lstStyle/>
                    <a:p>
                      <a:r>
                        <a:rPr lang="en-US" dirty="0"/>
                        <a:t>Backups</a:t>
                      </a:r>
                    </a:p>
                  </a:txBody>
                  <a:tcPr/>
                </a:tc>
                <a:tc>
                  <a:txBody>
                    <a:bodyPr/>
                    <a:lstStyle/>
                    <a:p>
                      <a:endParaRPr lang="en-US" dirty="0"/>
                    </a:p>
                  </a:txBody>
                  <a:tcPr>
                    <a:solidFill>
                      <a:srgbClr val="FF0000"/>
                    </a:solidFill>
                  </a:tcPr>
                </a:tc>
                <a:tc>
                  <a:txBody>
                    <a:bodyPr/>
                    <a:lstStyle/>
                    <a:p>
                      <a:r>
                        <a:rPr lang="en-US" dirty="0"/>
                        <a:t>Backups for</a:t>
                      </a:r>
                      <a:r>
                        <a:rPr lang="en-US" baseline="0" dirty="0"/>
                        <a:t> local HD’s are not running</a:t>
                      </a:r>
                      <a:endParaRPr lang="en-US" dirty="0"/>
                    </a:p>
                  </a:txBody>
                  <a:tcPr/>
                </a:tc>
                <a:extLst>
                  <a:ext uri="{0D108BD9-81ED-4DB2-BD59-A6C34878D82A}">
                    <a16:rowId xmlns:a16="http://schemas.microsoft.com/office/drawing/2014/main" val="10004"/>
                  </a:ext>
                </a:extLst>
              </a:tr>
              <a:tr h="370840">
                <a:tc>
                  <a:txBody>
                    <a:bodyPr/>
                    <a:lstStyle/>
                    <a:p>
                      <a:r>
                        <a:rPr lang="en-US" dirty="0"/>
                        <a:t>Power</a:t>
                      </a:r>
                    </a:p>
                  </a:txBody>
                  <a:tcPr/>
                </a:tc>
                <a:tc>
                  <a:txBody>
                    <a:bodyPr/>
                    <a:lstStyle/>
                    <a:p>
                      <a:endParaRPr lang="en-US" dirty="0"/>
                    </a:p>
                  </a:txBody>
                  <a:tcPr>
                    <a:solidFill>
                      <a:srgbClr val="FFFF00"/>
                    </a:solidFill>
                  </a:tcPr>
                </a:tc>
                <a:tc>
                  <a:txBody>
                    <a:bodyPr/>
                    <a:lstStyle/>
                    <a:p>
                      <a:r>
                        <a:rPr lang="en-US" dirty="0"/>
                        <a:t>Agent is not running</a:t>
                      </a:r>
                      <a:r>
                        <a:rPr lang="en-US" baseline="0" dirty="0"/>
                        <a:t> to allow graceful shutdown of server in the event of an extended power outage</a:t>
                      </a:r>
                      <a:endParaRPr lang="en-US" dirty="0"/>
                    </a:p>
                  </a:txBody>
                  <a:tcPr/>
                </a:tc>
                <a:extLst>
                  <a:ext uri="{0D108BD9-81ED-4DB2-BD59-A6C34878D82A}">
                    <a16:rowId xmlns:a16="http://schemas.microsoft.com/office/drawing/2014/main" val="10005"/>
                  </a:ext>
                </a:extLst>
              </a:tr>
              <a:tr h="370840">
                <a:tc>
                  <a:txBody>
                    <a:bodyPr/>
                    <a:lstStyle/>
                    <a:p>
                      <a:r>
                        <a:rPr lang="en-US" dirty="0"/>
                        <a:t>Security</a:t>
                      </a:r>
                    </a:p>
                  </a:txBody>
                  <a:tcPr/>
                </a:tc>
                <a:tc>
                  <a:txBody>
                    <a:bodyPr/>
                    <a:lstStyle/>
                    <a:p>
                      <a:endParaRPr lang="en-US" dirty="0"/>
                    </a:p>
                  </a:txBody>
                  <a:tcPr>
                    <a:solidFill>
                      <a:srgbClr val="00B050"/>
                    </a:solidFill>
                  </a:tcPr>
                </a:tc>
                <a:tc>
                  <a:txBody>
                    <a:bodyPr/>
                    <a:lstStyle/>
                    <a:p>
                      <a:r>
                        <a:rPr lang="en-US" dirty="0"/>
                        <a:t>Anti-Virus software</a:t>
                      </a:r>
                      <a:r>
                        <a:rPr lang="en-US" baseline="0" dirty="0"/>
                        <a:t> is installed and virus definitions are up-to-date</a:t>
                      </a:r>
                      <a:endParaRPr lang="en-US"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90719833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086600" cy="1692275"/>
          </a:xfrm>
        </p:spPr>
        <p:txBody>
          <a:bodyPr/>
          <a:lstStyle/>
          <a:p>
            <a:r>
              <a:rPr lang="en-US" dirty="0"/>
              <a:t>Recommendations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82156860"/>
              </p:ext>
            </p:extLst>
          </p:nvPr>
        </p:nvGraphicFramePr>
        <p:xfrm>
          <a:off x="457200" y="1066800"/>
          <a:ext cx="8229600" cy="5140960"/>
        </p:xfrm>
        <a:graphic>
          <a:graphicData uri="http://schemas.openxmlformats.org/drawingml/2006/table">
            <a:tbl>
              <a:tblPr firstRow="1" bandRow="1">
                <a:tableStyleId>{21E4AEA4-8DFA-4A89-87EB-49C32662AFE0}</a:tableStyleId>
              </a:tblPr>
              <a:tblGrid>
                <a:gridCol w="15240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5791200">
                  <a:extLst>
                    <a:ext uri="{9D8B030D-6E8A-4147-A177-3AD203B41FA5}">
                      <a16:colId xmlns:a16="http://schemas.microsoft.com/office/drawing/2014/main" val="20002"/>
                    </a:ext>
                  </a:extLst>
                </a:gridCol>
              </a:tblGrid>
              <a:tr h="370840">
                <a:tc>
                  <a:txBody>
                    <a:bodyPr/>
                    <a:lstStyle/>
                    <a:p>
                      <a:r>
                        <a:rPr lang="en-US" dirty="0"/>
                        <a:t>Area</a:t>
                      </a:r>
                    </a:p>
                  </a:txBody>
                  <a:tcPr/>
                </a:tc>
                <a:tc>
                  <a:txBody>
                    <a:bodyPr/>
                    <a:lstStyle/>
                    <a:p>
                      <a:r>
                        <a:rPr lang="en-US" dirty="0"/>
                        <a:t>Status</a:t>
                      </a:r>
                    </a:p>
                  </a:txBody>
                  <a:tcPr/>
                </a:tc>
                <a:tc>
                  <a:txBody>
                    <a:bodyPr/>
                    <a:lstStyle/>
                    <a:p>
                      <a:r>
                        <a:rPr lang="en-US" dirty="0"/>
                        <a:t>Comments</a:t>
                      </a:r>
                    </a:p>
                  </a:txBody>
                  <a:tcPr/>
                </a:tc>
                <a:extLst>
                  <a:ext uri="{0D108BD9-81ED-4DB2-BD59-A6C34878D82A}">
                    <a16:rowId xmlns:a16="http://schemas.microsoft.com/office/drawing/2014/main" val="10000"/>
                  </a:ext>
                </a:extLst>
              </a:tr>
              <a:tr h="370840">
                <a:tc>
                  <a:txBody>
                    <a:bodyPr/>
                    <a:lstStyle/>
                    <a:p>
                      <a:r>
                        <a:rPr lang="en-US" dirty="0"/>
                        <a:t>Network</a:t>
                      </a:r>
                    </a:p>
                  </a:txBody>
                  <a:tcPr/>
                </a:tc>
                <a:tc>
                  <a:txBody>
                    <a:bodyPr/>
                    <a:lstStyle/>
                    <a:p>
                      <a:endParaRPr lang="en-US" dirty="0"/>
                    </a:p>
                  </a:txBody>
                  <a:tcPr>
                    <a:solidFill>
                      <a:srgbClr val="FFFF00"/>
                    </a:solidFill>
                  </a:tcPr>
                </a:tc>
                <a:tc>
                  <a:txBody>
                    <a:bodyPr/>
                    <a:lstStyle/>
                    <a:p>
                      <a:r>
                        <a:rPr lang="en-US" dirty="0"/>
                        <a:t>Consider updating network</a:t>
                      </a:r>
                      <a:r>
                        <a:rPr lang="en-US" baseline="0" dirty="0"/>
                        <a:t> switches</a:t>
                      </a:r>
                    </a:p>
                    <a:p>
                      <a:r>
                        <a:rPr lang="en-US" baseline="0" dirty="0"/>
                        <a:t>John Does computer is trying to become the browse master</a:t>
                      </a:r>
                      <a:endParaRPr lang="en-US" dirty="0"/>
                    </a:p>
                  </a:txBody>
                  <a:tcPr/>
                </a:tc>
                <a:extLst>
                  <a:ext uri="{0D108BD9-81ED-4DB2-BD59-A6C34878D82A}">
                    <a16:rowId xmlns:a16="http://schemas.microsoft.com/office/drawing/2014/main" val="10001"/>
                  </a:ext>
                </a:extLst>
              </a:tr>
              <a:tr h="370840">
                <a:tc>
                  <a:txBody>
                    <a:bodyPr/>
                    <a:lstStyle/>
                    <a:p>
                      <a:r>
                        <a:rPr lang="en-US" dirty="0"/>
                        <a:t>Servers</a:t>
                      </a:r>
                    </a:p>
                  </a:txBody>
                  <a:tcPr/>
                </a:tc>
                <a:tc>
                  <a:txBody>
                    <a:bodyPr/>
                    <a:lstStyle/>
                    <a:p>
                      <a:endParaRPr lang="en-US" dirty="0"/>
                    </a:p>
                  </a:txBody>
                  <a:tcPr>
                    <a:solidFill>
                      <a:srgbClr val="FF0000"/>
                    </a:solidFill>
                  </a:tcPr>
                </a:tc>
                <a:tc>
                  <a:txBody>
                    <a:bodyPr/>
                    <a:lstStyle/>
                    <a:p>
                      <a:pPr marL="0" indent="0">
                        <a:buNone/>
                      </a:pPr>
                      <a:r>
                        <a:rPr lang="en-US" dirty="0"/>
                        <a:t>Apply</a:t>
                      </a:r>
                      <a:r>
                        <a:rPr lang="en-US" baseline="0" dirty="0"/>
                        <a:t> the latest patches to the server</a:t>
                      </a:r>
                    </a:p>
                    <a:p>
                      <a:pPr marL="0" indent="0">
                        <a:buNone/>
                      </a:pPr>
                      <a:r>
                        <a:rPr lang="en-US" dirty="0"/>
                        <a:t>Identify and resolve the disk space issue (detailed</a:t>
                      </a:r>
                      <a:r>
                        <a:rPr lang="en-US" baseline="0" dirty="0"/>
                        <a:t> report included)</a:t>
                      </a:r>
                      <a:endParaRPr lang="en-US" dirty="0"/>
                    </a:p>
                  </a:txBody>
                  <a:tcPr/>
                </a:tc>
                <a:extLst>
                  <a:ext uri="{0D108BD9-81ED-4DB2-BD59-A6C34878D82A}">
                    <a16:rowId xmlns:a16="http://schemas.microsoft.com/office/drawing/2014/main" val="10002"/>
                  </a:ext>
                </a:extLst>
              </a:tr>
              <a:tr h="370840">
                <a:tc>
                  <a:txBody>
                    <a:bodyPr/>
                    <a:lstStyle/>
                    <a:p>
                      <a:r>
                        <a:rPr lang="en-US" dirty="0"/>
                        <a:t>E-Mail</a:t>
                      </a:r>
                    </a:p>
                  </a:txBody>
                  <a:tcPr/>
                </a:tc>
                <a:tc>
                  <a:txBody>
                    <a:bodyPr/>
                    <a:lstStyle/>
                    <a:p>
                      <a:endParaRPr lang="en-US" dirty="0"/>
                    </a:p>
                  </a:txBody>
                  <a:tcPr>
                    <a:solidFill>
                      <a:srgbClr val="FFFF00"/>
                    </a:solidFill>
                  </a:tcPr>
                </a:tc>
                <a:tc>
                  <a:txBody>
                    <a:bodyPr/>
                    <a:lstStyle/>
                    <a:p>
                      <a:r>
                        <a:rPr lang="en-US" dirty="0"/>
                        <a:t>Troubleshoot</a:t>
                      </a:r>
                      <a:r>
                        <a:rPr lang="en-US" baseline="0" dirty="0"/>
                        <a:t> the connectivity issue</a:t>
                      </a:r>
                      <a:endParaRPr lang="en-US" dirty="0"/>
                    </a:p>
                  </a:txBody>
                  <a:tcPr/>
                </a:tc>
                <a:extLst>
                  <a:ext uri="{0D108BD9-81ED-4DB2-BD59-A6C34878D82A}">
                    <a16:rowId xmlns:a16="http://schemas.microsoft.com/office/drawing/2014/main" val="10003"/>
                  </a:ext>
                </a:extLst>
              </a:tr>
              <a:tr h="370840">
                <a:tc>
                  <a:txBody>
                    <a:bodyPr/>
                    <a:lstStyle/>
                    <a:p>
                      <a:r>
                        <a:rPr lang="en-US" dirty="0"/>
                        <a:t>Backups</a:t>
                      </a:r>
                    </a:p>
                  </a:txBody>
                  <a:tcPr/>
                </a:tc>
                <a:tc>
                  <a:txBody>
                    <a:bodyPr/>
                    <a:lstStyle/>
                    <a:p>
                      <a:endParaRPr lang="en-US" dirty="0"/>
                    </a:p>
                  </a:txBody>
                  <a:tcPr>
                    <a:solidFill>
                      <a:srgbClr val="FF0000"/>
                    </a:solidFill>
                  </a:tcPr>
                </a:tc>
                <a:tc>
                  <a:txBody>
                    <a:bodyPr/>
                    <a:lstStyle/>
                    <a:p>
                      <a:r>
                        <a:rPr lang="en-US" dirty="0"/>
                        <a:t>Fix</a:t>
                      </a:r>
                      <a:r>
                        <a:rPr lang="en-US" baseline="0" dirty="0"/>
                        <a:t> the local backups and review what is currently being backed up</a:t>
                      </a:r>
                    </a:p>
                    <a:p>
                      <a:r>
                        <a:rPr lang="en-US" baseline="0" dirty="0"/>
                        <a:t>Perform test restores of critical data from </a:t>
                      </a:r>
                      <a:r>
                        <a:rPr lang="en-US" baseline="0" dirty="0" err="1"/>
                        <a:t>Mozy</a:t>
                      </a:r>
                      <a:r>
                        <a:rPr lang="en-US" baseline="0" dirty="0"/>
                        <a:t> Pro and </a:t>
                      </a:r>
                      <a:r>
                        <a:rPr lang="en-US" baseline="0" dirty="0" err="1"/>
                        <a:t>BackupExec</a:t>
                      </a:r>
                      <a:endParaRPr lang="en-US" dirty="0"/>
                    </a:p>
                  </a:txBody>
                  <a:tcPr/>
                </a:tc>
                <a:extLst>
                  <a:ext uri="{0D108BD9-81ED-4DB2-BD59-A6C34878D82A}">
                    <a16:rowId xmlns:a16="http://schemas.microsoft.com/office/drawing/2014/main" val="10004"/>
                  </a:ext>
                </a:extLst>
              </a:tr>
              <a:tr h="370840">
                <a:tc>
                  <a:txBody>
                    <a:bodyPr/>
                    <a:lstStyle/>
                    <a:p>
                      <a:r>
                        <a:rPr lang="en-US" dirty="0"/>
                        <a:t>Power</a:t>
                      </a:r>
                    </a:p>
                  </a:txBody>
                  <a:tcPr/>
                </a:tc>
                <a:tc>
                  <a:txBody>
                    <a:bodyPr/>
                    <a:lstStyle/>
                    <a:p>
                      <a:endParaRPr lang="en-US" dirty="0"/>
                    </a:p>
                  </a:txBody>
                  <a:tcPr>
                    <a:solidFill>
                      <a:srgbClr val="FFFF00"/>
                    </a:solidFill>
                  </a:tcPr>
                </a:tc>
                <a:tc>
                  <a:txBody>
                    <a:bodyPr/>
                    <a:lstStyle/>
                    <a:p>
                      <a:r>
                        <a:rPr lang="en-US" dirty="0"/>
                        <a:t>Configure UPS agent to allow graceful power-down</a:t>
                      </a:r>
                    </a:p>
                  </a:txBody>
                  <a:tcPr/>
                </a:tc>
                <a:extLst>
                  <a:ext uri="{0D108BD9-81ED-4DB2-BD59-A6C34878D82A}">
                    <a16:rowId xmlns:a16="http://schemas.microsoft.com/office/drawing/2014/main" val="10005"/>
                  </a:ext>
                </a:extLst>
              </a:tr>
              <a:tr h="370840">
                <a:tc>
                  <a:txBody>
                    <a:bodyPr/>
                    <a:lstStyle/>
                    <a:p>
                      <a:r>
                        <a:rPr lang="en-US" dirty="0"/>
                        <a:t>Security</a:t>
                      </a:r>
                    </a:p>
                  </a:txBody>
                  <a:tcPr/>
                </a:tc>
                <a:tc>
                  <a:txBody>
                    <a:bodyPr/>
                    <a:lstStyle/>
                    <a:p>
                      <a:endParaRPr lang="en-US" dirty="0"/>
                    </a:p>
                  </a:txBody>
                  <a:tcPr>
                    <a:solidFill>
                      <a:srgbClr val="00B050"/>
                    </a:solidFill>
                  </a:tcPr>
                </a:tc>
                <a:tc>
                  <a:txBody>
                    <a:bodyPr/>
                    <a:lstStyle/>
                    <a:p>
                      <a:r>
                        <a:rPr lang="en-US" dirty="0"/>
                        <a:t>No recommendations</a:t>
                      </a:r>
                    </a:p>
                  </a:txBody>
                  <a:tcPr/>
                </a:tc>
                <a:extLst>
                  <a:ext uri="{0D108BD9-81ED-4DB2-BD59-A6C34878D82A}">
                    <a16:rowId xmlns:a16="http://schemas.microsoft.com/office/drawing/2014/main" val="10006"/>
                  </a:ext>
                </a:extLst>
              </a:tr>
              <a:tr h="370840">
                <a:tc>
                  <a:txBody>
                    <a:bodyPr/>
                    <a:lstStyle/>
                    <a:p>
                      <a:r>
                        <a:rPr lang="en-US" dirty="0"/>
                        <a:t>Proactive Maintenance</a:t>
                      </a:r>
                    </a:p>
                  </a:txBody>
                  <a:tcPr/>
                </a:tc>
                <a:tc>
                  <a:txBody>
                    <a:bodyPr/>
                    <a:lstStyle/>
                    <a:p>
                      <a:endParaRPr lang="en-US" dirty="0"/>
                    </a:p>
                  </a:txBody>
                  <a:tcPr>
                    <a:solidFill>
                      <a:srgbClr val="FF0000"/>
                    </a:solidFill>
                  </a:tcPr>
                </a:tc>
                <a:tc>
                  <a:txBody>
                    <a:bodyPr/>
                    <a:lstStyle/>
                    <a:p>
                      <a:r>
                        <a:rPr lang="en-US" dirty="0"/>
                        <a:t>Consider proactive maintenance and support</a:t>
                      </a:r>
                    </a:p>
                    <a:p>
                      <a:r>
                        <a:rPr lang="en-US" b="1" dirty="0"/>
                        <a:t>$1,500 to $4,000 month options available</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69747800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p:cNvSpPr>
          <p:nvPr/>
        </p:nvSpPr>
        <p:spPr bwMode="auto">
          <a:xfrm>
            <a:off x="0" y="6503988"/>
            <a:ext cx="7772400" cy="354012"/>
          </a:xfrm>
          <a:prstGeom prst="rect">
            <a:avLst/>
          </a:prstGeom>
          <a:solidFill>
            <a:srgbClr val="31333F"/>
          </a:solidFill>
          <a:ln w="9525">
            <a:noFill/>
            <a:miter lim="800000"/>
            <a:headEnd/>
            <a:tailEnd/>
          </a:ln>
        </p:spPr>
        <p:txBody>
          <a:bodyPr lIns="0" tIns="0" rIns="0" bIns="0"/>
          <a:lstStyle/>
          <a:p>
            <a:endParaRPr lang="en-US" dirty="0"/>
          </a:p>
        </p:txBody>
      </p:sp>
      <p:pic>
        <p:nvPicPr>
          <p:cNvPr id="16388" name="Picture 5"/>
          <p:cNvPicPr>
            <a:picLocks noChangeArrowheads="1"/>
          </p:cNvPicPr>
          <p:nvPr/>
        </p:nvPicPr>
        <p:blipFill>
          <a:blip r:embed="rId3" cstate="print"/>
          <a:srcRect/>
          <a:stretch>
            <a:fillRect/>
          </a:stretch>
        </p:blipFill>
        <p:spPr bwMode="auto">
          <a:xfrm>
            <a:off x="450850" y="3194050"/>
            <a:ext cx="5876925" cy="615950"/>
          </a:xfrm>
          <a:prstGeom prst="rect">
            <a:avLst/>
          </a:prstGeom>
          <a:noFill/>
          <a:ln w="9525">
            <a:noFill/>
            <a:miter lim="800000"/>
            <a:headEnd/>
            <a:tailEnd/>
          </a:ln>
        </p:spPr>
      </p:pic>
      <p:pic>
        <p:nvPicPr>
          <p:cNvPr id="16389" name="Picture 6"/>
          <p:cNvPicPr>
            <a:picLocks noChangeArrowheads="1"/>
          </p:cNvPicPr>
          <p:nvPr/>
        </p:nvPicPr>
        <p:blipFill>
          <a:blip r:embed="rId4" cstate="print"/>
          <a:srcRect/>
          <a:stretch>
            <a:fillRect/>
          </a:stretch>
        </p:blipFill>
        <p:spPr bwMode="auto">
          <a:xfrm>
            <a:off x="450850" y="2508250"/>
            <a:ext cx="5876925" cy="615950"/>
          </a:xfrm>
          <a:prstGeom prst="rect">
            <a:avLst/>
          </a:prstGeom>
          <a:noFill/>
          <a:ln w="9525">
            <a:noFill/>
            <a:miter lim="800000"/>
            <a:headEnd/>
            <a:tailEnd/>
          </a:ln>
        </p:spPr>
      </p:pic>
      <p:pic>
        <p:nvPicPr>
          <p:cNvPr id="16390" name="Picture 8"/>
          <p:cNvPicPr>
            <a:picLocks noChangeArrowheads="1"/>
          </p:cNvPicPr>
          <p:nvPr/>
        </p:nvPicPr>
        <p:blipFill>
          <a:blip r:embed="rId4" cstate="print"/>
          <a:srcRect/>
          <a:stretch>
            <a:fillRect/>
          </a:stretch>
        </p:blipFill>
        <p:spPr bwMode="auto">
          <a:xfrm>
            <a:off x="457200" y="1822450"/>
            <a:ext cx="5876925" cy="615950"/>
          </a:xfrm>
          <a:prstGeom prst="rect">
            <a:avLst/>
          </a:prstGeom>
          <a:noFill/>
          <a:ln w="9525">
            <a:noFill/>
            <a:miter lim="800000"/>
            <a:headEnd/>
            <a:tailEnd/>
          </a:ln>
        </p:spPr>
      </p:pic>
      <p:sp>
        <p:nvSpPr>
          <p:cNvPr id="16391" name="Rectangle 9"/>
          <p:cNvSpPr>
            <a:spLocks noGrp="1" noChangeArrowheads="1"/>
          </p:cNvSpPr>
          <p:nvPr>
            <p:ph type="title"/>
          </p:nvPr>
        </p:nvSpPr>
        <p:spPr/>
        <p:txBody>
          <a:bodyPr rIns="132080"/>
          <a:lstStyle/>
          <a:p>
            <a:pPr indent="0" eaLnBrk="1" hangingPunct="1"/>
            <a:r>
              <a:rPr lang="en-US" dirty="0"/>
              <a:t>Outsourcing</a:t>
            </a:r>
          </a:p>
        </p:txBody>
      </p:sp>
      <p:sp>
        <p:nvSpPr>
          <p:cNvPr id="16392" name="Rectangle 10"/>
          <p:cNvSpPr>
            <a:spLocks/>
          </p:cNvSpPr>
          <p:nvPr/>
        </p:nvSpPr>
        <p:spPr bwMode="auto">
          <a:xfrm>
            <a:off x="533400" y="1898650"/>
            <a:ext cx="3741088" cy="430887"/>
          </a:xfrm>
          <a:prstGeom prst="rect">
            <a:avLst/>
          </a:prstGeom>
          <a:noFill/>
          <a:ln w="9525">
            <a:noFill/>
            <a:miter lim="800000"/>
            <a:headEnd/>
            <a:tailEnd/>
          </a:ln>
        </p:spPr>
        <p:txBody>
          <a:bodyPr wrap="none" lIns="0" tIns="0" rIns="40639" bIns="0">
            <a:spAutoFit/>
          </a:bodyPr>
          <a:lstStyle/>
          <a:p>
            <a:pPr marL="39688"/>
            <a:r>
              <a:rPr lang="en-US" sz="2800" dirty="0">
                <a:solidFill>
                  <a:srgbClr val="25262F"/>
                </a:solidFill>
              </a:rPr>
              <a:t>Managed Data Backup</a:t>
            </a:r>
          </a:p>
        </p:txBody>
      </p:sp>
      <p:sp>
        <p:nvSpPr>
          <p:cNvPr id="16393" name="Rectangle 12"/>
          <p:cNvSpPr>
            <a:spLocks/>
          </p:cNvSpPr>
          <p:nvPr/>
        </p:nvSpPr>
        <p:spPr bwMode="auto">
          <a:xfrm>
            <a:off x="533400" y="2587625"/>
            <a:ext cx="2667000" cy="430213"/>
          </a:xfrm>
          <a:prstGeom prst="rect">
            <a:avLst/>
          </a:prstGeom>
          <a:noFill/>
          <a:ln w="9525">
            <a:noFill/>
            <a:miter lim="800000"/>
            <a:headEnd/>
            <a:tailEnd/>
          </a:ln>
        </p:spPr>
        <p:txBody>
          <a:bodyPr wrap="square" lIns="0" tIns="0" rIns="40639" bIns="0">
            <a:spAutoFit/>
          </a:bodyPr>
          <a:lstStyle/>
          <a:p>
            <a:pPr marL="39688"/>
            <a:r>
              <a:rPr lang="en-US" sz="2800" dirty="0">
                <a:solidFill>
                  <a:srgbClr val="25262F"/>
                </a:solidFill>
              </a:rPr>
              <a:t>Helpdesk 7x24</a:t>
            </a:r>
          </a:p>
        </p:txBody>
      </p:sp>
      <p:sp>
        <p:nvSpPr>
          <p:cNvPr id="16394" name="Rectangle 13"/>
          <p:cNvSpPr>
            <a:spLocks/>
          </p:cNvSpPr>
          <p:nvPr/>
        </p:nvSpPr>
        <p:spPr bwMode="auto">
          <a:xfrm>
            <a:off x="533400" y="3276600"/>
            <a:ext cx="5486400" cy="430887"/>
          </a:xfrm>
          <a:prstGeom prst="rect">
            <a:avLst/>
          </a:prstGeom>
          <a:noFill/>
          <a:ln w="9525">
            <a:noFill/>
            <a:miter lim="800000"/>
            <a:headEnd/>
            <a:tailEnd/>
          </a:ln>
        </p:spPr>
        <p:txBody>
          <a:bodyPr wrap="square" lIns="0" tIns="0" rIns="40639" bIns="0">
            <a:spAutoFit/>
          </a:bodyPr>
          <a:lstStyle/>
          <a:p>
            <a:pPr marL="39688"/>
            <a:r>
              <a:rPr lang="en-US" sz="2800" dirty="0">
                <a:solidFill>
                  <a:srgbClr val="25262F"/>
                </a:solidFill>
              </a:rPr>
              <a:t>Network/Server/Storage/Security</a:t>
            </a:r>
          </a:p>
        </p:txBody>
      </p:sp>
      <p:pic>
        <p:nvPicPr>
          <p:cNvPr id="16395" name="Picture 14"/>
          <p:cNvPicPr>
            <a:picLocks noChangeArrowheads="1"/>
          </p:cNvPicPr>
          <p:nvPr/>
        </p:nvPicPr>
        <p:blipFill>
          <a:blip r:embed="rId3" cstate="print"/>
          <a:srcRect/>
          <a:stretch>
            <a:fillRect/>
          </a:stretch>
        </p:blipFill>
        <p:spPr bwMode="auto">
          <a:xfrm>
            <a:off x="450850" y="4565650"/>
            <a:ext cx="5876925" cy="615950"/>
          </a:xfrm>
          <a:prstGeom prst="rect">
            <a:avLst/>
          </a:prstGeom>
          <a:noFill/>
          <a:ln w="9525">
            <a:noFill/>
            <a:miter lim="800000"/>
            <a:headEnd/>
            <a:tailEnd/>
          </a:ln>
        </p:spPr>
      </p:pic>
      <p:pic>
        <p:nvPicPr>
          <p:cNvPr id="16396" name="Picture 15"/>
          <p:cNvPicPr>
            <a:picLocks noChangeArrowheads="1"/>
          </p:cNvPicPr>
          <p:nvPr/>
        </p:nvPicPr>
        <p:blipFill>
          <a:blip r:embed="rId4" cstate="print"/>
          <a:srcRect/>
          <a:stretch>
            <a:fillRect/>
          </a:stretch>
        </p:blipFill>
        <p:spPr bwMode="auto">
          <a:xfrm>
            <a:off x="450850" y="3879850"/>
            <a:ext cx="5876925" cy="615950"/>
          </a:xfrm>
          <a:prstGeom prst="rect">
            <a:avLst/>
          </a:prstGeom>
          <a:noFill/>
          <a:ln w="9525">
            <a:noFill/>
            <a:miter lim="800000"/>
            <a:headEnd/>
            <a:tailEnd/>
          </a:ln>
        </p:spPr>
      </p:pic>
      <p:sp>
        <p:nvSpPr>
          <p:cNvPr id="16397" name="Rectangle 16"/>
          <p:cNvSpPr>
            <a:spLocks/>
          </p:cNvSpPr>
          <p:nvPr/>
        </p:nvSpPr>
        <p:spPr bwMode="auto">
          <a:xfrm>
            <a:off x="533400" y="3959225"/>
            <a:ext cx="2992438" cy="430213"/>
          </a:xfrm>
          <a:prstGeom prst="rect">
            <a:avLst/>
          </a:prstGeom>
          <a:noFill/>
          <a:ln w="9525">
            <a:noFill/>
            <a:miter lim="800000"/>
            <a:headEnd/>
            <a:tailEnd/>
          </a:ln>
        </p:spPr>
        <p:txBody>
          <a:bodyPr wrap="none" lIns="0" tIns="0" rIns="40639" bIns="0">
            <a:spAutoFit/>
          </a:bodyPr>
          <a:lstStyle/>
          <a:p>
            <a:pPr marL="39688"/>
            <a:r>
              <a:rPr lang="en-US" sz="2800" dirty="0">
                <a:solidFill>
                  <a:srgbClr val="25262F"/>
                </a:solidFill>
              </a:rPr>
              <a:t>Technical Staffing</a:t>
            </a:r>
          </a:p>
        </p:txBody>
      </p:sp>
      <p:sp>
        <p:nvSpPr>
          <p:cNvPr id="16398" name="Rectangle 17"/>
          <p:cNvSpPr>
            <a:spLocks/>
          </p:cNvSpPr>
          <p:nvPr/>
        </p:nvSpPr>
        <p:spPr bwMode="auto">
          <a:xfrm>
            <a:off x="533400" y="4648200"/>
            <a:ext cx="5562600" cy="430887"/>
          </a:xfrm>
          <a:prstGeom prst="rect">
            <a:avLst/>
          </a:prstGeom>
          <a:noFill/>
          <a:ln w="9525">
            <a:noFill/>
            <a:miter lim="800000"/>
            <a:headEnd/>
            <a:tailEnd/>
          </a:ln>
        </p:spPr>
        <p:txBody>
          <a:bodyPr wrap="square" lIns="0" tIns="0" rIns="40639" bIns="0">
            <a:spAutoFit/>
          </a:bodyPr>
          <a:lstStyle/>
          <a:p>
            <a:pPr marL="39688"/>
            <a:r>
              <a:rPr lang="en-US" sz="2800" dirty="0">
                <a:solidFill>
                  <a:srgbClr val="25262F"/>
                </a:solidFill>
              </a:rPr>
              <a:t>Database Administration</a:t>
            </a:r>
          </a:p>
        </p:txBody>
      </p:sp>
      <p:pic>
        <p:nvPicPr>
          <p:cNvPr id="15" name="Picture 14"/>
          <p:cNvPicPr>
            <a:picLocks noChangeArrowheads="1"/>
          </p:cNvPicPr>
          <p:nvPr/>
        </p:nvPicPr>
        <p:blipFill>
          <a:blip r:embed="rId3" cstate="print"/>
          <a:srcRect/>
          <a:stretch>
            <a:fillRect/>
          </a:stretch>
        </p:blipFill>
        <p:spPr bwMode="auto">
          <a:xfrm>
            <a:off x="457200" y="5257800"/>
            <a:ext cx="5876925" cy="615950"/>
          </a:xfrm>
          <a:prstGeom prst="rect">
            <a:avLst/>
          </a:prstGeom>
          <a:noFill/>
          <a:ln w="9525">
            <a:noFill/>
            <a:miter lim="800000"/>
            <a:headEnd/>
            <a:tailEnd/>
          </a:ln>
        </p:spPr>
      </p:pic>
      <p:sp>
        <p:nvSpPr>
          <p:cNvPr id="16" name="Rectangle 17"/>
          <p:cNvSpPr>
            <a:spLocks/>
          </p:cNvSpPr>
          <p:nvPr/>
        </p:nvSpPr>
        <p:spPr bwMode="auto">
          <a:xfrm>
            <a:off x="539750" y="5340350"/>
            <a:ext cx="3352800" cy="430213"/>
          </a:xfrm>
          <a:prstGeom prst="rect">
            <a:avLst/>
          </a:prstGeom>
          <a:noFill/>
          <a:ln w="9525">
            <a:noFill/>
            <a:miter lim="800000"/>
            <a:headEnd/>
            <a:tailEnd/>
          </a:ln>
        </p:spPr>
        <p:txBody>
          <a:bodyPr lIns="0" tIns="0" rIns="40639" bIns="0">
            <a:spAutoFit/>
          </a:bodyPr>
          <a:lstStyle/>
          <a:p>
            <a:pPr marL="39688"/>
            <a:r>
              <a:rPr lang="en-US" sz="2800" dirty="0">
                <a:solidFill>
                  <a:srgbClr val="25262F"/>
                </a:solidFill>
              </a:rPr>
              <a:t>V-CIO and V-CTO</a:t>
            </a:r>
          </a:p>
        </p:txBody>
      </p:sp>
      <p:pic>
        <p:nvPicPr>
          <p:cNvPr id="17" name="Picture 16" descr="003.png"/>
          <p:cNvPicPr>
            <a:picLocks noChangeAspect="1"/>
          </p:cNvPicPr>
          <p:nvPr/>
        </p:nvPicPr>
        <p:blipFill>
          <a:blip r:embed="rId5" cstate="print"/>
          <a:stretch>
            <a:fillRect/>
          </a:stretch>
        </p:blipFill>
        <p:spPr>
          <a:xfrm>
            <a:off x="6705601" y="0"/>
            <a:ext cx="2438400" cy="1600200"/>
          </a:xfrm>
          <a:prstGeom prst="rect">
            <a:avLst/>
          </a:prstGeom>
        </p:spPr>
      </p:pic>
    </p:spTree>
    <p:extLst>
      <p:ext uri="{BB962C8B-B14F-4D97-AF65-F5344CB8AC3E}">
        <p14:creationId xmlns:p14="http://schemas.microsoft.com/office/powerpoint/2010/main" val="131070526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p:cNvSpPr>
          <p:nvPr/>
        </p:nvSpPr>
        <p:spPr bwMode="auto">
          <a:xfrm>
            <a:off x="0" y="6503988"/>
            <a:ext cx="7772400" cy="354012"/>
          </a:xfrm>
          <a:prstGeom prst="rect">
            <a:avLst/>
          </a:prstGeom>
          <a:solidFill>
            <a:srgbClr val="31333F"/>
          </a:solidFill>
          <a:ln w="9525">
            <a:noFill/>
            <a:miter lim="800000"/>
            <a:headEnd/>
            <a:tailEnd/>
          </a:ln>
        </p:spPr>
        <p:txBody>
          <a:bodyPr lIns="0" tIns="0" rIns="0" bIns="0"/>
          <a:lstStyle/>
          <a:p>
            <a:endParaRPr lang="en-US" dirty="0"/>
          </a:p>
        </p:txBody>
      </p:sp>
      <p:sp>
        <p:nvSpPr>
          <p:cNvPr id="17412" name="Rectangle 7"/>
          <p:cNvSpPr>
            <a:spLocks noGrp="1" noChangeArrowheads="1"/>
          </p:cNvSpPr>
          <p:nvPr>
            <p:ph type="title"/>
          </p:nvPr>
        </p:nvSpPr>
        <p:spPr/>
        <p:txBody>
          <a:bodyPr rIns="132080"/>
          <a:lstStyle/>
          <a:p>
            <a:pPr indent="0" eaLnBrk="1" hangingPunct="1"/>
            <a:r>
              <a:rPr lang="en-US" dirty="0"/>
              <a:t>Outsourcing</a:t>
            </a:r>
          </a:p>
        </p:txBody>
      </p:sp>
      <p:pic>
        <p:nvPicPr>
          <p:cNvPr id="17413" name="Picture 2"/>
          <p:cNvPicPr>
            <a:picLocks noChangeAspect="1" noChangeArrowheads="1"/>
          </p:cNvPicPr>
          <p:nvPr/>
        </p:nvPicPr>
        <p:blipFill>
          <a:blip r:embed="rId3" cstate="print"/>
          <a:srcRect/>
          <a:stretch>
            <a:fillRect/>
          </a:stretch>
        </p:blipFill>
        <p:spPr bwMode="auto">
          <a:xfrm>
            <a:off x="3505200" y="484188"/>
            <a:ext cx="5246688" cy="5611812"/>
          </a:xfrm>
          <a:prstGeom prst="rect">
            <a:avLst/>
          </a:prstGeom>
          <a:noFill/>
          <a:ln w="9525">
            <a:noFill/>
            <a:miter lim="800000"/>
            <a:headEnd/>
            <a:tailEnd/>
          </a:ln>
        </p:spPr>
      </p:pic>
      <p:sp>
        <p:nvSpPr>
          <p:cNvPr id="8" name="Rectangle 7"/>
          <p:cNvSpPr/>
          <p:nvPr/>
        </p:nvSpPr>
        <p:spPr>
          <a:xfrm>
            <a:off x="228600" y="1905000"/>
            <a:ext cx="2590800" cy="2308324"/>
          </a:xfrm>
          <a:prstGeom prst="rect">
            <a:avLst/>
          </a:prstGeom>
        </p:spPr>
        <p:txBody>
          <a:bodyPr>
            <a:spAutoFit/>
          </a:bodyPr>
          <a:lstStyle/>
          <a:p>
            <a:pPr algn="ctr">
              <a:defRPr/>
            </a:pPr>
            <a:r>
              <a:rPr lang="en-US" spc="-20" dirty="0">
                <a:cs typeface="+mn-cs"/>
              </a:rPr>
              <a:t>Full Managed Service Practice</a:t>
            </a:r>
            <a:br>
              <a:rPr lang="en-US" spc="-20" dirty="0">
                <a:cs typeface="+mn-cs"/>
              </a:rPr>
            </a:br>
            <a:endParaRPr lang="en-US" spc="-20" dirty="0">
              <a:cs typeface="+mn-cs"/>
            </a:endParaRPr>
          </a:p>
          <a:p>
            <a:pPr algn="ctr">
              <a:defRPr/>
            </a:pPr>
            <a:r>
              <a:rPr lang="en-US" spc="-20" dirty="0">
                <a:cs typeface="+mn-cs"/>
              </a:rPr>
              <a:t>Monthly Support</a:t>
            </a:r>
          </a:p>
          <a:p>
            <a:pPr algn="ctr">
              <a:defRPr/>
            </a:pPr>
            <a:r>
              <a:rPr lang="en-US" spc="-20" dirty="0">
                <a:cs typeface="+mn-cs"/>
              </a:rPr>
              <a:t>Agreements at a fixed price</a:t>
            </a:r>
            <a:endParaRPr lang="en-US" dirty="0">
              <a:cs typeface="+mn-cs"/>
            </a:endParaRPr>
          </a:p>
        </p:txBody>
      </p:sp>
      <p:pic>
        <p:nvPicPr>
          <p:cNvPr id="9" name="Picture 8" descr="guarantee_seal_white.png"/>
          <p:cNvPicPr>
            <a:picLocks noChangeAspect="1"/>
          </p:cNvPicPr>
          <p:nvPr/>
        </p:nvPicPr>
        <p:blipFill>
          <a:blip r:embed="rId4" cstate="print"/>
          <a:stretch>
            <a:fillRect/>
          </a:stretch>
        </p:blipFill>
        <p:spPr>
          <a:xfrm>
            <a:off x="1066800" y="4419600"/>
            <a:ext cx="997403" cy="1529564"/>
          </a:xfrm>
          <a:prstGeom prst="rect">
            <a:avLst/>
          </a:prstGeom>
        </p:spPr>
      </p:pic>
    </p:spTree>
    <p:extLst>
      <p:ext uri="{BB962C8B-B14F-4D97-AF65-F5344CB8AC3E}">
        <p14:creationId xmlns:p14="http://schemas.microsoft.com/office/powerpoint/2010/main" val="256093017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Title 1"/>
          <p:cNvSpPr>
            <a:spLocks noGrp="1"/>
          </p:cNvSpPr>
          <p:nvPr>
            <p:ph type="title" idx="4294967295"/>
          </p:nvPr>
        </p:nvSpPr>
        <p:spPr/>
        <p:txBody>
          <a:bodyPr/>
          <a:lstStyle/>
          <a:p>
            <a:r>
              <a:rPr lang="en-US" dirty="0"/>
              <a:t>Questions?</a:t>
            </a:r>
          </a:p>
        </p:txBody>
      </p:sp>
      <p:sp>
        <p:nvSpPr>
          <p:cNvPr id="4" name="Slide Number Placeholder 3"/>
          <p:cNvSpPr txBox="1">
            <a:spLocks noGrp="1"/>
          </p:cNvSpPr>
          <p:nvPr/>
        </p:nvSpPr>
        <p:spPr bwMode="auto">
          <a:xfrm>
            <a:off x="6781800" y="6553200"/>
            <a:ext cx="1905000" cy="304800"/>
          </a:xfrm>
          <a:prstGeom prst="rect">
            <a:avLst/>
          </a:prstGeom>
          <a:noFill/>
          <a:ln>
            <a:miter lim="800000"/>
            <a:headEnd/>
            <a:tailEnd/>
          </a:ln>
        </p:spPr>
        <p:txBody>
          <a:bodyPr/>
          <a:lstStyle/>
          <a:p>
            <a:pPr algn="r">
              <a:defRPr/>
            </a:pPr>
            <a:fld id="{551FBD46-5D3D-4BF7-885A-115D79D718B1}" type="slidenum">
              <a:rPr lang="en-US" sz="1200">
                <a:solidFill>
                  <a:srgbClr val="105EA5"/>
                </a:solidFill>
                <a:latin typeface="+mn-lt"/>
              </a:rPr>
              <a:pPr algn="r">
                <a:defRPr/>
              </a:pPr>
              <a:t>9</a:t>
            </a:fld>
            <a:endParaRPr lang="en-US" sz="1200" dirty="0">
              <a:solidFill>
                <a:srgbClr val="105EA5"/>
              </a:solidFill>
              <a:latin typeface="+mn-lt"/>
            </a:endParaRPr>
          </a:p>
        </p:txBody>
      </p:sp>
      <p:pic>
        <p:nvPicPr>
          <p:cNvPr id="179203" name="Picture 5"/>
          <p:cNvPicPr>
            <a:picLocks noChangeArrowheads="1"/>
          </p:cNvPicPr>
          <p:nvPr/>
        </p:nvPicPr>
        <p:blipFill>
          <a:blip r:embed="rId3" cstate="print"/>
          <a:srcRect/>
          <a:stretch>
            <a:fillRect/>
          </a:stretch>
        </p:blipFill>
        <p:spPr bwMode="auto">
          <a:xfrm>
            <a:off x="457200" y="1447800"/>
            <a:ext cx="8229600" cy="4495800"/>
          </a:xfrm>
          <a:prstGeom prst="rect">
            <a:avLst/>
          </a:prstGeom>
          <a:noFill/>
          <a:ln w="9525">
            <a:noFill/>
            <a:miter lim="800000"/>
            <a:headEnd/>
            <a:tailEnd/>
          </a:ln>
        </p:spPr>
      </p:pic>
    </p:spTree>
    <p:extLst>
      <p:ext uri="{BB962C8B-B14F-4D97-AF65-F5344CB8AC3E}">
        <p14:creationId xmlns:p14="http://schemas.microsoft.com/office/powerpoint/2010/main" val="3796908815"/>
      </p:ext>
    </p:extLst>
  </p:cSld>
  <p:clrMapOvr>
    <a:masterClrMapping/>
  </p:clrMapOvr>
</p:sld>
</file>

<file path=ppt/theme/theme1.xml><?xml version="1.0" encoding="utf-8"?>
<a:theme xmlns:a="http://schemas.openxmlformats.org/drawingml/2006/main" name="2011 KWCG Template">
  <a:themeElements>
    <a:clrScheme name="">
      <a:dk1>
        <a:srgbClr val="31333F"/>
      </a:dk1>
      <a:lt1>
        <a:srgbClr val="FFFFFF"/>
      </a:lt1>
      <a:dk2>
        <a:srgbClr val="000000"/>
      </a:dk2>
      <a:lt2>
        <a:srgbClr val="808080"/>
      </a:lt2>
      <a:accent1>
        <a:srgbClr val="5B8826"/>
      </a:accent1>
      <a:accent2>
        <a:srgbClr val="333399"/>
      </a:accent2>
      <a:accent3>
        <a:srgbClr val="FFFFFF"/>
      </a:accent3>
      <a:accent4>
        <a:srgbClr val="282A34"/>
      </a:accent4>
      <a:accent5>
        <a:srgbClr val="B5C3AC"/>
      </a:accent5>
      <a:accent6>
        <a:srgbClr val="2D2D8A"/>
      </a:accent6>
      <a:hlink>
        <a:srgbClr val="009999"/>
      </a:hlink>
      <a:folHlink>
        <a:srgbClr val="99CC00"/>
      </a:folHlink>
    </a:clrScheme>
    <a:fontScheme name="1_2003_Incentra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5B8826"/>
        </a:solidFill>
        <a:ln w="9525" cap="flat" cmpd="sng" algn="ctr">
          <a:solidFill>
            <a:srgbClr val="31333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31333F"/>
            </a:solidFill>
            <a:effectLst/>
            <a:latin typeface="Arial" charset="0"/>
            <a:sym typeface="Arial" charset="0"/>
          </a:defRPr>
        </a:defPPr>
      </a:lstStyle>
    </a:spDef>
    <a:lnDef>
      <a:spPr bwMode="auto">
        <a:xfrm>
          <a:off x="0" y="0"/>
          <a:ext cx="1" cy="1"/>
        </a:xfrm>
        <a:custGeom>
          <a:avLst/>
          <a:gdLst/>
          <a:ahLst/>
          <a:cxnLst/>
          <a:rect l="0" t="0" r="0" b="0"/>
          <a:pathLst/>
        </a:custGeom>
        <a:solidFill>
          <a:srgbClr val="5B8826"/>
        </a:solidFill>
        <a:ln w="9525" cap="flat" cmpd="sng" algn="ctr">
          <a:solidFill>
            <a:srgbClr val="31333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31333F"/>
            </a:solidFill>
            <a:effectLst/>
            <a:latin typeface="Arial" charset="0"/>
            <a:sym typeface="Arial" charset="0"/>
          </a:defRPr>
        </a:defPPr>
      </a:lstStyle>
    </a:lnDef>
  </a:objectDefaults>
  <a:extraClrSchemeLst>
    <a:extraClrScheme>
      <a:clrScheme name="1_2003_Incentra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14559</TotalTime>
  <Pages>0</Pages>
  <Words>432</Words>
  <Characters>0</Characters>
  <Application>Microsoft Office PowerPoint</Application>
  <PresentationFormat>On-screen Show (4:3)</PresentationFormat>
  <Lines>0</Lines>
  <Paragraphs>80</Paragraphs>
  <Slides>9</Slides>
  <Notes>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Arial</vt:lpstr>
      <vt:lpstr>2011 KWCG Template</vt:lpstr>
      <vt:lpstr>PowerPoint Presentation</vt:lpstr>
      <vt:lpstr>Legal</vt:lpstr>
      <vt:lpstr>Agenda for Customer ABC</vt:lpstr>
      <vt:lpstr>Assessment</vt:lpstr>
      <vt:lpstr>Review</vt:lpstr>
      <vt:lpstr>Recommendations</vt:lpstr>
      <vt:lpstr>Outsourcing</vt:lpstr>
      <vt:lpstr>Outsourcing</vt:lpstr>
      <vt:lpstr>Questions?</vt:lpstr>
    </vt:vector>
  </TitlesOfParts>
  <Company>Kernan Consulting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Kernan</dc:creator>
  <cp:lastModifiedBy>Midlands CFC</cp:lastModifiedBy>
  <cp:revision>2</cp:revision>
  <dcterms:modified xsi:type="dcterms:W3CDTF">2022-07-10T13:12:02Z</dcterms:modified>
</cp:coreProperties>
</file>